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3" r:id="rId4"/>
    <p:sldMasterId id="214748365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6858000" cx="9144000"/>
  <p:notesSz cx="6858000" cy="9144000"/>
  <p:embeddedFontLst>
    <p:embeddedFont>
      <p:font typeface="Roboto"/>
      <p:regular r:id="rId42"/>
      <p:bold r:id="rId43"/>
      <p:italic r:id="rId44"/>
      <p:boldItalic r:id="rId45"/>
    </p:embeddedFont>
    <p:embeddedFont>
      <p:font typeface="Source Sans Pro"/>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Roboto-regular.fntdata"/><Relationship Id="rId41" Type="http://schemas.openxmlformats.org/officeDocument/2006/relationships/slide" Target="slides/slide35.xml"/><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SourceSansPro-regular.fntdata"/><Relationship Id="rId45"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SourceSansPro-italic.fntdata"/><Relationship Id="rId47" Type="http://schemas.openxmlformats.org/officeDocument/2006/relationships/font" Target="fonts/SourceSansPro-bold.fntdata"/><Relationship Id="rId49" Type="http://schemas.openxmlformats.org/officeDocument/2006/relationships/font" Target="fonts/SourceSansPro-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 name="Shape 34"/>
        <p:cNvGrpSpPr/>
        <p:nvPr/>
      </p:nvGrpSpPr>
      <p:grpSpPr>
        <a:xfrm>
          <a:off x="0" y="0"/>
          <a:ext cx="0" cy="0"/>
          <a:chOff x="0" y="0"/>
          <a:chExt cx="0" cy="0"/>
        </a:xfrm>
      </p:grpSpPr>
      <p:sp>
        <p:nvSpPr>
          <p:cNvPr id="35" name="Google Shape;35;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 name="Google Shape;3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7" name="Google Shape;3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33d4baefa7_0_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3d4baefa7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g33d4baefa7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33d4baefa7_0_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3d4baefa7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g33d4baefa7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33d4baefa7_0_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3d4baefa7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g33d4baefa7_0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33d4baefa7_0_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3d4baefa7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g33d4baefa7_0_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33d4baefa7_0_3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3d4baefa7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g33d4baefa7_0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33d4baefa7_0_6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3d4baefa7_0_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g33d4baefa7_0_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33d4baefa7_0_7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3d4baefa7_0_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g33d4baefa7_0_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33d4baefa7_0_8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3d4baefa7_0_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g33d4baefa7_0_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33d4baefa7_0_8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3d4baefa7_0_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g33d4baefa7_0_8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33d4baefa7_0_9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3d4baefa7_0_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g33d4baefa7_0_9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 name="Shape 39"/>
        <p:cNvGrpSpPr/>
        <p:nvPr/>
      </p:nvGrpSpPr>
      <p:grpSpPr>
        <a:xfrm>
          <a:off x="0" y="0"/>
          <a:ext cx="0" cy="0"/>
          <a:chOff x="0" y="0"/>
          <a:chExt cx="0" cy="0"/>
        </a:xfrm>
      </p:grpSpPr>
      <p:sp>
        <p:nvSpPr>
          <p:cNvPr id="40" name="Google Shape;4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 name="Google Shape;41;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33d4baefa7_0_10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3d4baefa7_0_1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g33d4baefa7_0_10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5dbfe22c5c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5dbfe22c5c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g5dbfe22c5c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5dbfe22c5c_0_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5dbfe22c5c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g5dbfe22c5c_0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5dbfe22c5c_0_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5dbfe22c5c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g5dbfe22c5c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5dbfe22c5c_0_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5dbfe22c5c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g5dbfe22c5c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5dbfe22c5c_0_3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5dbfe22c5c_0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g5dbfe22c5c_0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5dbfe22c5c_0_4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5dbfe22c5c_0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g5dbfe22c5c_0_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33d4baefa7_1_4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3d4baefa7_1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g33d4baefa7_1_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33d4baefa7_1_5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3d4baefa7_1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g33d4baefa7_1_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5ee2109ed4_0_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5ee2109ed4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g5ee2109ed4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 name="Shape 45"/>
        <p:cNvGrpSpPr/>
        <p:nvPr/>
      </p:nvGrpSpPr>
      <p:grpSpPr>
        <a:xfrm>
          <a:off x="0" y="0"/>
          <a:ext cx="0" cy="0"/>
          <a:chOff x="0" y="0"/>
          <a:chExt cx="0" cy="0"/>
        </a:xfrm>
      </p:grpSpPr>
      <p:sp>
        <p:nvSpPr>
          <p:cNvPr id="46" name="Google Shape;46;g3f2cd1e6c7_2_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7" name="Google Shape;47;g3f2cd1e6c7_2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 name="Google Shape;48;g3f2cd1e6c7_2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33d4baefa7_1_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33d4baefa7_1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g33d4baefa7_1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33d4baefa7_1_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3d4baefa7_1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g33d4baefa7_1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33d4baefa7_1_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3d4baefa7_1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g33d4baefa7_1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5e005a39c8_1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5e005a39c8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g5e005a39c8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5db25e73d8_0_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5db25e73d8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g5db25e73d8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5db25e73d8_0_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5db25e73d8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 name="Google Shape;424;g5db25e73d8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Google Shape;53;g3f2cd1e6c7_2_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54" name="Google Shape;54;g3f2cd1e6c7_2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 name="Google Shape;55;g3f2cd1e6c7_2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5ee2109ed4_0_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65" name="Google Shape;65;g5ee2109ed4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 name="Google Shape;66;g5ee2109ed4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5ee2109ed4_0_3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76" name="Google Shape;76;g5ee2109ed4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 name="Google Shape;77;g5ee2109ed4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5ee2109ed4_0_4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87" name="Google Shape;87;g5ee2109ed4_0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 name="Google Shape;88;g5ee2109ed4_0_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5ee2109ed4_0_6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98" name="Google Shape;98;g5ee2109ed4_0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g5ee2109ed4_0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33d4baefa7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3d4baefa7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g33d4baefa7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p:cSld name="Diapositiva de título">
    <p:spTree>
      <p:nvGrpSpPr>
        <p:cNvPr id="11" name="Shape 11"/>
        <p:cNvGrpSpPr/>
        <p:nvPr/>
      </p:nvGrpSpPr>
      <p:grpSpPr>
        <a:xfrm>
          <a:off x="0" y="0"/>
          <a:ext cx="0" cy="0"/>
          <a:chOff x="0" y="0"/>
          <a:chExt cx="0" cy="0"/>
        </a:xfrm>
      </p:grpSpPr>
      <p:sp>
        <p:nvSpPr>
          <p:cNvPr id="12" name="Google Shape;12;p2"/>
          <p:cNvSpPr txBox="1"/>
          <p:nvPr>
            <p:ph idx="10" type="dt"/>
          </p:nvPr>
        </p:nvSpPr>
        <p:spPr>
          <a:xfrm>
            <a:off x="628650" y="6356350"/>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
          <p:cNvSpPr txBox="1"/>
          <p:nvPr>
            <p:ph idx="11" type="ftr"/>
          </p:nvPr>
        </p:nvSpPr>
        <p:spPr>
          <a:xfrm>
            <a:off x="3028950" y="6356350"/>
            <a:ext cx="30861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
          <p:cNvSpPr txBox="1"/>
          <p:nvPr>
            <p:ph idx="12" type="sldNum"/>
          </p:nvPr>
        </p:nvSpPr>
        <p:spPr>
          <a:xfrm>
            <a:off x="6457950" y="6356350"/>
            <a:ext cx="20574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p:cSld name="Título y objetos">
    <p:spTree>
      <p:nvGrpSpPr>
        <p:cNvPr id="15" name="Shape 15"/>
        <p:cNvGrpSpPr/>
        <p:nvPr/>
      </p:nvGrpSpPr>
      <p:grpSpPr>
        <a:xfrm>
          <a:off x="0" y="0"/>
          <a:ext cx="0" cy="0"/>
          <a:chOff x="0" y="0"/>
          <a:chExt cx="0" cy="0"/>
        </a:xfrm>
      </p:grpSpPr>
      <p:sp>
        <p:nvSpPr>
          <p:cNvPr id="16" name="Google Shape;16;p3"/>
          <p:cNvSpPr txBox="1"/>
          <p:nvPr>
            <p:ph idx="10" type="dt"/>
          </p:nvPr>
        </p:nvSpPr>
        <p:spPr>
          <a:xfrm>
            <a:off x="628650" y="6356350"/>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 name="Google Shape;17;p3"/>
          <p:cNvSpPr txBox="1"/>
          <p:nvPr>
            <p:ph idx="11" type="ftr"/>
          </p:nvPr>
        </p:nvSpPr>
        <p:spPr>
          <a:xfrm>
            <a:off x="3028950" y="6356350"/>
            <a:ext cx="30861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 name="Google Shape;18;p3"/>
          <p:cNvSpPr txBox="1"/>
          <p:nvPr>
            <p:ph idx="12" type="sldNum"/>
          </p:nvPr>
        </p:nvSpPr>
        <p:spPr>
          <a:xfrm>
            <a:off x="6457950" y="6356350"/>
            <a:ext cx="20574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type="title">
  <p:cSld name="TITLE">
    <p:spTree>
      <p:nvGrpSpPr>
        <p:cNvPr id="21" name="Shape 21"/>
        <p:cNvGrpSpPr/>
        <p:nvPr/>
      </p:nvGrpSpPr>
      <p:grpSpPr>
        <a:xfrm>
          <a:off x="0" y="0"/>
          <a:ext cx="0" cy="0"/>
          <a:chOff x="0" y="0"/>
          <a:chExt cx="0" cy="0"/>
        </a:xfrm>
      </p:grpSpPr>
      <p:sp>
        <p:nvSpPr>
          <p:cNvPr id="22" name="Google Shape;22;p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Clr>
                <a:schemeClr val="dk1"/>
              </a:buClr>
              <a:buSzPts val="3000"/>
              <a:buFont typeface="Arial"/>
              <a:buNone/>
              <a:defRPr b="0" i="0" sz="30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3" name="Google Shape;23;p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Source Sans Pro"/>
                <a:ea typeface="Source Sans Pro"/>
                <a:cs typeface="Source Sans Pro"/>
                <a:sym typeface="Source Sans Pro"/>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Source Sans Pro"/>
                <a:ea typeface="Source Sans Pro"/>
                <a:cs typeface="Source Sans Pro"/>
                <a:sym typeface="Source Sans Pro"/>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Source Sans Pro"/>
                <a:ea typeface="Source Sans Pro"/>
                <a:cs typeface="Source Sans Pro"/>
                <a:sym typeface="Source Sans Pro"/>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Source Sans Pro"/>
                <a:ea typeface="Source Sans Pro"/>
                <a:cs typeface="Source Sans Pro"/>
                <a:sym typeface="Source Sans Pro"/>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24" name="Google Shape;24;p5"/>
          <p:cNvSpPr txBox="1"/>
          <p:nvPr>
            <p:ph idx="10" type="dt"/>
          </p:nvPr>
        </p:nvSpPr>
        <p:spPr>
          <a:xfrm>
            <a:off x="628650" y="6356350"/>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 name="Google Shape;25;p5"/>
          <p:cNvSpPr txBox="1"/>
          <p:nvPr>
            <p:ph idx="11" type="ftr"/>
          </p:nvPr>
        </p:nvSpPr>
        <p:spPr>
          <a:xfrm>
            <a:off x="3028950" y="6356350"/>
            <a:ext cx="30861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Google Shape;26;p5"/>
          <p:cNvSpPr txBox="1"/>
          <p:nvPr>
            <p:ph idx="12" type="sldNum"/>
          </p:nvPr>
        </p:nvSpPr>
        <p:spPr>
          <a:xfrm>
            <a:off x="6457950" y="6356350"/>
            <a:ext cx="20574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p:cSld name="Título y objetos">
    <p:spTree>
      <p:nvGrpSpPr>
        <p:cNvPr id="27" name="Shape 27"/>
        <p:cNvGrpSpPr/>
        <p:nvPr/>
      </p:nvGrpSpPr>
      <p:grpSpPr>
        <a:xfrm>
          <a:off x="0" y="0"/>
          <a:ext cx="0" cy="0"/>
          <a:chOff x="0" y="0"/>
          <a:chExt cx="0" cy="0"/>
        </a:xfrm>
      </p:grpSpPr>
      <p:sp>
        <p:nvSpPr>
          <p:cNvPr id="28" name="Google Shape;28;p6"/>
          <p:cNvSpPr txBox="1"/>
          <p:nvPr>
            <p:ph idx="10" type="dt"/>
          </p:nvPr>
        </p:nvSpPr>
        <p:spPr>
          <a:xfrm>
            <a:off x="628650" y="6356350"/>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6"/>
          <p:cNvSpPr txBox="1"/>
          <p:nvPr>
            <p:ph idx="11" type="ftr"/>
          </p:nvPr>
        </p:nvSpPr>
        <p:spPr>
          <a:xfrm>
            <a:off x="3028950" y="6356350"/>
            <a:ext cx="30861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6"/>
          <p:cNvSpPr txBox="1"/>
          <p:nvPr>
            <p:ph idx="12" type="sldNum"/>
          </p:nvPr>
        </p:nvSpPr>
        <p:spPr>
          <a:xfrm>
            <a:off x="6457950" y="6356350"/>
            <a:ext cx="20574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ES"/>
              <a:t>‹#›</a:t>
            </a:fld>
            <a:endParaRPr/>
          </a:p>
        </p:txBody>
      </p:sp>
      <p:sp>
        <p:nvSpPr>
          <p:cNvPr id="31" name="Google Shape;31;p6"/>
          <p:cNvSpPr txBox="1"/>
          <p:nvPr>
            <p:ph type="title"/>
          </p:nvPr>
        </p:nvSpPr>
        <p:spPr>
          <a:xfrm>
            <a:off x="374675" y="1026250"/>
            <a:ext cx="8503200" cy="8307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None/>
              <a:defRPr b="1" sz="2400"/>
            </a:lvl1pPr>
            <a:lvl2pPr lvl="1" algn="ctr">
              <a:spcBef>
                <a:spcPts val="0"/>
              </a:spcBef>
              <a:spcAft>
                <a:spcPts val="0"/>
              </a:spcAft>
              <a:buNone/>
              <a:defRPr b="1" sz="2400"/>
            </a:lvl2pPr>
            <a:lvl3pPr lvl="2" algn="ctr">
              <a:spcBef>
                <a:spcPts val="0"/>
              </a:spcBef>
              <a:spcAft>
                <a:spcPts val="0"/>
              </a:spcAft>
              <a:buNone/>
              <a:defRPr b="1" sz="2400"/>
            </a:lvl3pPr>
            <a:lvl4pPr lvl="3" algn="ctr">
              <a:spcBef>
                <a:spcPts val="0"/>
              </a:spcBef>
              <a:spcAft>
                <a:spcPts val="0"/>
              </a:spcAft>
              <a:buNone/>
              <a:defRPr b="1" sz="2400"/>
            </a:lvl4pPr>
            <a:lvl5pPr lvl="4" algn="ctr">
              <a:spcBef>
                <a:spcPts val="0"/>
              </a:spcBef>
              <a:spcAft>
                <a:spcPts val="0"/>
              </a:spcAft>
              <a:buNone/>
              <a:defRPr b="1" sz="2400"/>
            </a:lvl5pPr>
            <a:lvl6pPr lvl="5" algn="ctr">
              <a:spcBef>
                <a:spcPts val="0"/>
              </a:spcBef>
              <a:spcAft>
                <a:spcPts val="0"/>
              </a:spcAft>
              <a:buNone/>
              <a:defRPr b="1" sz="2400"/>
            </a:lvl6pPr>
            <a:lvl7pPr lvl="6" algn="ctr">
              <a:spcBef>
                <a:spcPts val="0"/>
              </a:spcBef>
              <a:spcAft>
                <a:spcPts val="0"/>
              </a:spcAft>
              <a:buNone/>
              <a:defRPr b="1" sz="2400"/>
            </a:lvl7pPr>
            <a:lvl8pPr lvl="7" algn="ctr">
              <a:spcBef>
                <a:spcPts val="0"/>
              </a:spcBef>
              <a:spcAft>
                <a:spcPts val="0"/>
              </a:spcAft>
              <a:buNone/>
              <a:defRPr b="1" sz="2400"/>
            </a:lvl8pPr>
            <a:lvl9pPr lvl="8" algn="ctr">
              <a:spcBef>
                <a:spcPts val="0"/>
              </a:spcBef>
              <a:spcAft>
                <a:spcPts val="0"/>
              </a:spcAft>
              <a:buNone/>
              <a:defRPr b="1" sz="2400"/>
            </a:lvl9pPr>
          </a:lstStyle>
          <a:p/>
        </p:txBody>
      </p:sp>
      <p:sp>
        <p:nvSpPr>
          <p:cNvPr id="32" name="Google Shape;32;p6"/>
          <p:cNvSpPr txBox="1"/>
          <p:nvPr>
            <p:ph idx="1" type="body"/>
          </p:nvPr>
        </p:nvSpPr>
        <p:spPr>
          <a:xfrm>
            <a:off x="374675" y="1954775"/>
            <a:ext cx="8503200" cy="3665100"/>
          </a:xfrm>
          <a:prstGeom prst="rect">
            <a:avLst/>
          </a:prstGeom>
          <a:noFill/>
          <a:ln>
            <a:noFill/>
          </a:ln>
        </p:spPr>
        <p:txBody>
          <a:bodyPr anchorCtr="0" anchor="t" bIns="91425" lIns="91425" spcFirstLastPara="1" rIns="91425" wrap="square" tIns="91425">
            <a:no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seño personalizado 1">
  <p:cSld name="CUSTOM">
    <p:spTree>
      <p:nvGrpSpPr>
        <p:cNvPr id="33" name="Shape 3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6598" y="0"/>
            <a:ext cx="9137402" cy="68580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9" name="Shape 19"/>
        <p:cNvGrpSpPr/>
        <p:nvPr/>
      </p:nvGrpSpPr>
      <p:grpSpPr>
        <a:xfrm>
          <a:off x="0" y="0"/>
          <a:ext cx="0" cy="0"/>
          <a:chOff x="0" y="0"/>
          <a:chExt cx="0" cy="0"/>
        </a:xfrm>
      </p:grpSpPr>
      <p:pic>
        <p:nvPicPr>
          <p:cNvPr id="20" name="Google Shape;20;p4"/>
          <p:cNvPicPr preferRelativeResize="0"/>
          <p:nvPr/>
        </p:nvPicPr>
        <p:blipFill rotWithShape="1">
          <a:blip r:embed="rId1">
            <a:alphaModFix/>
          </a:blip>
          <a:srcRect b="0" l="0" r="0" t="0"/>
          <a:stretch/>
        </p:blipFill>
        <p:spPr>
          <a:xfrm>
            <a:off x="8850" y="0"/>
            <a:ext cx="9135150" cy="68580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0" r:id="rId2"/>
    <p:sldLayoutId id="2147483651" r:id="rId3"/>
    <p:sldLayoutId id="2147483652"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2.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2.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hyperlink" Target="https://www.freecodecamp.or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hyperlink" Target="https://en.wikipedia.or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hyperlink" Target="https://en.wikipedia.or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hyperlink" Target="https://en.wikipedia.or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hyperlink" Target="https://geomarketing.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 name="Shape 38"/>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17"/>
          <p:cNvSpPr txBox="1"/>
          <p:nvPr>
            <p:ph idx="1" type="body"/>
          </p:nvPr>
        </p:nvSpPr>
        <p:spPr>
          <a:xfrm>
            <a:off x="374675" y="1954775"/>
            <a:ext cx="4197300" cy="120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ES"/>
              <a:t>T puede ser finito para tareas </a:t>
            </a:r>
            <a:r>
              <a:rPr lang="es-ES"/>
              <a:t>periódicas</a:t>
            </a:r>
            <a:r>
              <a:rPr lang="es-ES"/>
              <a:t> (Un juego de pong).</a:t>
            </a:r>
            <a:endParaRPr/>
          </a:p>
        </p:txBody>
      </p:sp>
      <p:sp>
        <p:nvSpPr>
          <p:cNvPr id="122" name="Google Shape;122;p17"/>
          <p:cNvSpPr txBox="1"/>
          <p:nvPr>
            <p:ph type="title"/>
          </p:nvPr>
        </p:nvSpPr>
        <p:spPr>
          <a:xfrm>
            <a:off x="320400" y="887975"/>
            <a:ext cx="8503200" cy="83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ES"/>
              <a:t>Maximización de la recompensa</a:t>
            </a:r>
            <a:endParaRPr/>
          </a:p>
        </p:txBody>
      </p:sp>
      <p:pic>
        <p:nvPicPr>
          <p:cNvPr id="123" name="Google Shape;123;p17"/>
          <p:cNvPicPr preferRelativeResize="0"/>
          <p:nvPr/>
        </p:nvPicPr>
        <p:blipFill>
          <a:blip r:embed="rId3">
            <a:alphaModFix/>
          </a:blip>
          <a:stretch>
            <a:fillRect/>
          </a:stretch>
        </p:blipFill>
        <p:spPr>
          <a:xfrm>
            <a:off x="5086350" y="1718663"/>
            <a:ext cx="3093050" cy="2319775"/>
          </a:xfrm>
          <a:prstGeom prst="rect">
            <a:avLst/>
          </a:prstGeom>
          <a:noFill/>
          <a:ln>
            <a:noFill/>
          </a:ln>
        </p:spPr>
      </p:pic>
      <p:sp>
        <p:nvSpPr>
          <p:cNvPr id="124" name="Google Shape;124;p17"/>
          <p:cNvSpPr txBox="1"/>
          <p:nvPr>
            <p:ph idx="1" type="body"/>
          </p:nvPr>
        </p:nvSpPr>
        <p:spPr>
          <a:xfrm>
            <a:off x="4286900" y="4450325"/>
            <a:ext cx="4197300" cy="120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ES">
                <a:solidFill>
                  <a:schemeClr val="dk1"/>
                </a:solidFill>
              </a:rPr>
              <a:t>O infinito (una tarea indefinida como el accionar de un robot).</a:t>
            </a:r>
            <a:endParaRPr/>
          </a:p>
        </p:txBody>
      </p:sp>
      <p:pic>
        <p:nvPicPr>
          <p:cNvPr id="125" name="Google Shape;125;p17"/>
          <p:cNvPicPr preferRelativeResize="0"/>
          <p:nvPr/>
        </p:nvPicPr>
        <p:blipFill>
          <a:blip r:embed="rId4">
            <a:alphaModFix/>
          </a:blip>
          <a:stretch>
            <a:fillRect/>
          </a:stretch>
        </p:blipFill>
        <p:spPr>
          <a:xfrm>
            <a:off x="736650" y="3400775"/>
            <a:ext cx="3397851" cy="1747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18"/>
          <p:cNvSpPr txBox="1"/>
          <p:nvPr>
            <p:ph type="title"/>
          </p:nvPr>
        </p:nvSpPr>
        <p:spPr>
          <a:xfrm>
            <a:off x="374675" y="1026250"/>
            <a:ext cx="8503200" cy="83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ES"/>
              <a:t>Discounted return (retorno con descuento)</a:t>
            </a:r>
            <a:endParaRPr/>
          </a:p>
        </p:txBody>
      </p:sp>
      <p:sp>
        <p:nvSpPr>
          <p:cNvPr id="132" name="Google Shape;132;p18"/>
          <p:cNvSpPr txBox="1"/>
          <p:nvPr>
            <p:ph idx="1" type="body"/>
          </p:nvPr>
        </p:nvSpPr>
        <p:spPr>
          <a:xfrm>
            <a:off x="372288" y="3695700"/>
            <a:ext cx="8399400" cy="137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ES"/>
              <a:t>El agente considera más relevante la recompensa inmediata que aquella más distante en el tiempo.</a:t>
            </a:r>
            <a:endParaRPr/>
          </a:p>
        </p:txBody>
      </p:sp>
      <p:pic>
        <p:nvPicPr>
          <p:cNvPr id="133" name="Google Shape;133;p18"/>
          <p:cNvPicPr preferRelativeResize="0"/>
          <p:nvPr/>
        </p:nvPicPr>
        <p:blipFill>
          <a:blip r:embed="rId3">
            <a:alphaModFix/>
          </a:blip>
          <a:stretch>
            <a:fillRect/>
          </a:stretch>
        </p:blipFill>
        <p:spPr>
          <a:xfrm>
            <a:off x="1576400" y="1695450"/>
            <a:ext cx="5762625" cy="2000250"/>
          </a:xfrm>
          <a:prstGeom prst="rect">
            <a:avLst/>
          </a:prstGeom>
          <a:noFill/>
          <a:ln>
            <a:noFill/>
          </a:ln>
        </p:spPr>
      </p:pic>
      <p:sp>
        <p:nvSpPr>
          <p:cNvPr id="134" name="Google Shape;134;p18"/>
          <p:cNvSpPr txBox="1"/>
          <p:nvPr/>
        </p:nvSpPr>
        <p:spPr>
          <a:xfrm>
            <a:off x="372300" y="4698350"/>
            <a:ext cx="7345800" cy="8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800"/>
              <a:t>El</a:t>
            </a:r>
            <a:r>
              <a:rPr lang="es-ES" sz="1800"/>
              <a:t> </a:t>
            </a:r>
            <a:r>
              <a:rPr b="1" lang="es-ES" sz="1800"/>
              <a:t>rate de descuento</a:t>
            </a:r>
            <a:r>
              <a:rPr lang="es-ES" sz="1800"/>
              <a:t>      toma valores entre 0 y 1.</a:t>
            </a:r>
            <a:endParaRPr sz="1800"/>
          </a:p>
        </p:txBody>
      </p:sp>
      <p:pic>
        <p:nvPicPr>
          <p:cNvPr id="135" name="Google Shape;135;p18"/>
          <p:cNvPicPr preferRelativeResize="0"/>
          <p:nvPr/>
        </p:nvPicPr>
        <p:blipFill>
          <a:blip r:embed="rId4">
            <a:alphaModFix/>
          </a:blip>
          <a:stretch>
            <a:fillRect/>
          </a:stretch>
        </p:blipFill>
        <p:spPr>
          <a:xfrm>
            <a:off x="2717825" y="4698350"/>
            <a:ext cx="266700" cy="333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19"/>
          <p:cNvSpPr txBox="1"/>
          <p:nvPr>
            <p:ph idx="1" type="body"/>
          </p:nvPr>
        </p:nvSpPr>
        <p:spPr>
          <a:xfrm>
            <a:off x="374675" y="1840475"/>
            <a:ext cx="8503200" cy="9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ES">
                <a:solidFill>
                  <a:srgbClr val="212529"/>
                </a:solidFill>
                <a:highlight>
                  <a:srgbClr val="FAFAFA"/>
                </a:highlight>
              </a:rPr>
              <a:t>Son funciones de los estados, que estiman que tan bueno es para un agente estar o que tan bueno es tomar una acción en cierto estado en </a:t>
            </a:r>
            <a:r>
              <a:rPr lang="es-ES">
                <a:solidFill>
                  <a:srgbClr val="212529"/>
                </a:solidFill>
                <a:highlight>
                  <a:srgbClr val="FAFAFA"/>
                </a:highlight>
              </a:rPr>
              <a:t>términos</a:t>
            </a:r>
            <a:r>
              <a:rPr lang="es-ES">
                <a:solidFill>
                  <a:srgbClr val="212529"/>
                </a:solidFill>
                <a:highlight>
                  <a:srgbClr val="FAFAFA"/>
                </a:highlight>
              </a:rPr>
              <a:t> del retorno esperado.</a:t>
            </a:r>
            <a:endParaRPr>
              <a:solidFill>
                <a:srgbClr val="212529"/>
              </a:solidFill>
              <a:highlight>
                <a:srgbClr val="FAFAFA"/>
              </a:highlight>
            </a:endParaRPr>
          </a:p>
          <a:p>
            <a:pPr indent="0" lvl="0" marL="0" rtl="0" algn="l">
              <a:spcBef>
                <a:spcPts val="0"/>
              </a:spcBef>
              <a:spcAft>
                <a:spcPts val="0"/>
              </a:spcAft>
              <a:buNone/>
            </a:pPr>
            <a:r>
              <a:t/>
            </a:r>
            <a:endParaRPr sz="1200">
              <a:solidFill>
                <a:srgbClr val="212529"/>
              </a:solidFill>
              <a:highlight>
                <a:srgbClr val="FAFAFA"/>
              </a:highlight>
              <a:latin typeface="Roboto"/>
              <a:ea typeface="Roboto"/>
              <a:cs typeface="Roboto"/>
              <a:sym typeface="Roboto"/>
            </a:endParaRPr>
          </a:p>
          <a:p>
            <a:pPr indent="0" lvl="0" marL="0" rtl="0" algn="l">
              <a:spcBef>
                <a:spcPts val="0"/>
              </a:spcBef>
              <a:spcAft>
                <a:spcPts val="0"/>
              </a:spcAft>
              <a:buNone/>
            </a:pPr>
            <a:r>
              <a:t/>
            </a:r>
            <a:endParaRPr/>
          </a:p>
        </p:txBody>
      </p:sp>
      <p:sp>
        <p:nvSpPr>
          <p:cNvPr id="142" name="Google Shape;142;p19"/>
          <p:cNvSpPr txBox="1"/>
          <p:nvPr>
            <p:ph type="title"/>
          </p:nvPr>
        </p:nvSpPr>
        <p:spPr>
          <a:xfrm>
            <a:off x="320400" y="887975"/>
            <a:ext cx="8503200" cy="83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ES"/>
              <a:t>Funciones de Valor</a:t>
            </a:r>
            <a:endParaRPr/>
          </a:p>
        </p:txBody>
      </p:sp>
      <p:sp>
        <p:nvSpPr>
          <p:cNvPr id="143" name="Google Shape;143;p19"/>
          <p:cNvSpPr txBox="1"/>
          <p:nvPr>
            <p:ph type="title"/>
          </p:nvPr>
        </p:nvSpPr>
        <p:spPr>
          <a:xfrm>
            <a:off x="215625" y="2909975"/>
            <a:ext cx="8503200" cy="83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ES" sz="2000"/>
              <a:t>Función estado-valor</a:t>
            </a:r>
            <a:endParaRPr sz="2000"/>
          </a:p>
        </p:txBody>
      </p:sp>
      <p:pic>
        <p:nvPicPr>
          <p:cNvPr id="144" name="Google Shape;144;p19"/>
          <p:cNvPicPr preferRelativeResize="0"/>
          <p:nvPr/>
        </p:nvPicPr>
        <p:blipFill>
          <a:blip r:embed="rId3">
            <a:alphaModFix/>
          </a:blip>
          <a:stretch>
            <a:fillRect/>
          </a:stretch>
        </p:blipFill>
        <p:spPr>
          <a:xfrm>
            <a:off x="4572000" y="3740675"/>
            <a:ext cx="3828250" cy="1373900"/>
          </a:xfrm>
          <a:prstGeom prst="rect">
            <a:avLst/>
          </a:prstGeom>
          <a:noFill/>
          <a:ln>
            <a:noFill/>
          </a:ln>
        </p:spPr>
      </p:pic>
      <p:sp>
        <p:nvSpPr>
          <p:cNvPr id="145" name="Google Shape;145;p19"/>
          <p:cNvSpPr txBox="1"/>
          <p:nvPr>
            <p:ph idx="1" type="body"/>
          </p:nvPr>
        </p:nvSpPr>
        <p:spPr>
          <a:xfrm>
            <a:off x="517550" y="3862475"/>
            <a:ext cx="3967800" cy="137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ES">
                <a:solidFill>
                  <a:srgbClr val="212529"/>
                </a:solidFill>
                <a:highlight>
                  <a:srgbClr val="FAFAFA"/>
                </a:highlight>
              </a:rPr>
              <a:t>Nos dice que tan bueno es un estado </a:t>
            </a:r>
            <a:r>
              <a:rPr b="1" i="1" lang="es-ES">
                <a:solidFill>
                  <a:srgbClr val="212529"/>
                </a:solidFill>
                <a:highlight>
                  <a:srgbClr val="FAFAFA"/>
                </a:highlight>
              </a:rPr>
              <a:t>s </a:t>
            </a:r>
            <a:r>
              <a:rPr lang="es-ES">
                <a:solidFill>
                  <a:srgbClr val="212529"/>
                </a:solidFill>
                <a:highlight>
                  <a:srgbClr val="FAFAFA"/>
                </a:highlight>
              </a:rPr>
              <a:t>para un agente siguiendo  una política </a:t>
            </a:r>
            <a:r>
              <a:rPr b="1" i="1" lang="es-ES">
                <a:solidFill>
                  <a:srgbClr val="212529"/>
                </a:solidFill>
                <a:highlight>
                  <a:srgbClr val="FAFAFA"/>
                </a:highlight>
                <a:latin typeface="Roboto"/>
                <a:ea typeface="Roboto"/>
                <a:cs typeface="Roboto"/>
                <a:sym typeface="Roboto"/>
              </a:rPr>
              <a:t>π</a:t>
            </a:r>
            <a:r>
              <a:rPr lang="es-ES">
                <a:solidFill>
                  <a:srgbClr val="212529"/>
                </a:solidFill>
                <a:highlight>
                  <a:srgbClr val="FAFAFA"/>
                </a:highlight>
              </a:rPr>
              <a:t> .</a:t>
            </a:r>
            <a:endParaRPr>
              <a:solidFill>
                <a:srgbClr val="212529"/>
              </a:solidFill>
              <a:highlight>
                <a:srgbClr val="FAFAFA"/>
              </a:highlight>
            </a:endParaRPr>
          </a:p>
          <a:p>
            <a:pPr indent="0" lvl="0" marL="0" rtl="0" algn="l">
              <a:lnSpc>
                <a:spcPct val="115000"/>
              </a:lnSpc>
              <a:spcBef>
                <a:spcPts val="0"/>
              </a:spcBef>
              <a:spcAft>
                <a:spcPts val="0"/>
              </a:spcAft>
              <a:buNone/>
            </a:pPr>
            <a:r>
              <a:t/>
            </a:r>
            <a:endParaRPr sz="1200">
              <a:solidFill>
                <a:srgbClr val="212529"/>
              </a:solidFill>
              <a:highlight>
                <a:srgbClr val="FAFAFA"/>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0"/>
          <p:cNvSpPr txBox="1"/>
          <p:nvPr>
            <p:ph type="title"/>
          </p:nvPr>
        </p:nvSpPr>
        <p:spPr>
          <a:xfrm>
            <a:off x="374675" y="1026250"/>
            <a:ext cx="8503200" cy="83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ES"/>
              <a:t>Función acción-valor</a:t>
            </a:r>
            <a:endParaRPr/>
          </a:p>
        </p:txBody>
      </p:sp>
      <p:sp>
        <p:nvSpPr>
          <p:cNvPr id="152" name="Google Shape;152;p20"/>
          <p:cNvSpPr txBox="1"/>
          <p:nvPr>
            <p:ph idx="1" type="body"/>
          </p:nvPr>
        </p:nvSpPr>
        <p:spPr>
          <a:xfrm>
            <a:off x="374675" y="1954775"/>
            <a:ext cx="8503200" cy="36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ES"/>
              <a:t>También conocida como función-Q (quality), nos dice que tan bueno es para un agente el tomar una acción </a:t>
            </a:r>
            <a:r>
              <a:rPr b="1" i="1" lang="es-ES"/>
              <a:t>a</a:t>
            </a:r>
            <a:r>
              <a:rPr lang="es-ES"/>
              <a:t> cualquiera dado un estado </a:t>
            </a:r>
            <a:r>
              <a:rPr b="1" i="1" lang="es-ES"/>
              <a:t>s</a:t>
            </a:r>
            <a:r>
              <a:rPr lang="es-ES"/>
              <a:t> mientras sigue una política </a:t>
            </a:r>
            <a:r>
              <a:rPr b="1" i="1" lang="es-ES">
                <a:solidFill>
                  <a:srgbClr val="212529"/>
                </a:solidFill>
                <a:highlight>
                  <a:srgbClr val="FAFAFA"/>
                </a:highlight>
                <a:latin typeface="Roboto"/>
                <a:ea typeface="Roboto"/>
                <a:cs typeface="Roboto"/>
                <a:sym typeface="Roboto"/>
              </a:rPr>
              <a:t>π</a:t>
            </a:r>
            <a:r>
              <a:rPr lang="es-ES">
                <a:solidFill>
                  <a:srgbClr val="212529"/>
                </a:solidFill>
                <a:highlight>
                  <a:srgbClr val="FAFAFA"/>
                </a:highlight>
                <a:latin typeface="Roboto"/>
                <a:ea typeface="Roboto"/>
                <a:cs typeface="Roboto"/>
                <a:sym typeface="Roboto"/>
              </a:rPr>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t/>
            </a:r>
            <a:endParaRPr sz="1350">
              <a:solidFill>
                <a:srgbClr val="212529"/>
              </a:solidFill>
              <a:highlight>
                <a:srgbClr val="FAFAFA"/>
              </a:highlight>
              <a:latin typeface="Roboto"/>
              <a:ea typeface="Roboto"/>
              <a:cs typeface="Roboto"/>
              <a:sym typeface="Roboto"/>
            </a:endParaRPr>
          </a:p>
          <a:p>
            <a:pPr indent="0" lvl="0" marL="0" rtl="0" algn="l">
              <a:spcBef>
                <a:spcPts val="0"/>
              </a:spcBef>
              <a:spcAft>
                <a:spcPts val="0"/>
              </a:spcAft>
              <a:buNone/>
            </a:pPr>
            <a:r>
              <a:t/>
            </a:r>
            <a:endParaRPr/>
          </a:p>
        </p:txBody>
      </p:sp>
      <p:pic>
        <p:nvPicPr>
          <p:cNvPr id="153" name="Google Shape;153;p20"/>
          <p:cNvPicPr preferRelativeResize="0"/>
          <p:nvPr/>
        </p:nvPicPr>
        <p:blipFill>
          <a:blip r:embed="rId3">
            <a:alphaModFix/>
          </a:blip>
          <a:stretch>
            <a:fillRect/>
          </a:stretch>
        </p:blipFill>
        <p:spPr>
          <a:xfrm>
            <a:off x="1062038" y="3195638"/>
            <a:ext cx="6905625" cy="1952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1"/>
          <p:cNvSpPr txBox="1"/>
          <p:nvPr>
            <p:ph type="title"/>
          </p:nvPr>
        </p:nvSpPr>
        <p:spPr>
          <a:xfrm>
            <a:off x="-1644625" y="1054825"/>
            <a:ext cx="8503200" cy="83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ES"/>
              <a:t>Función valor-acción óptima</a:t>
            </a:r>
            <a:endParaRPr/>
          </a:p>
        </p:txBody>
      </p:sp>
      <p:sp>
        <p:nvSpPr>
          <p:cNvPr id="160" name="Google Shape;160;p21"/>
          <p:cNvSpPr txBox="1"/>
          <p:nvPr>
            <p:ph idx="1" type="body"/>
          </p:nvPr>
        </p:nvSpPr>
        <p:spPr>
          <a:xfrm>
            <a:off x="459150" y="1839025"/>
            <a:ext cx="8225700" cy="155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ES"/>
              <a:t>Nos da el máximo valor esperado alcanzable  para una política  </a:t>
            </a:r>
            <a:r>
              <a:rPr b="1" i="1" lang="es-ES">
                <a:solidFill>
                  <a:srgbClr val="212529"/>
                </a:solidFill>
                <a:highlight>
                  <a:srgbClr val="FAFAFA"/>
                </a:highlight>
                <a:latin typeface="Roboto"/>
                <a:ea typeface="Roboto"/>
                <a:cs typeface="Roboto"/>
                <a:sym typeface="Roboto"/>
              </a:rPr>
              <a:t>π.</a:t>
            </a:r>
            <a:endParaRPr b="1" i="1">
              <a:solidFill>
                <a:srgbClr val="212529"/>
              </a:solidFill>
              <a:highlight>
                <a:srgbClr val="FAFAFA"/>
              </a:highlight>
              <a:latin typeface="Roboto"/>
              <a:ea typeface="Roboto"/>
              <a:cs typeface="Roboto"/>
              <a:sym typeface="Roboto"/>
            </a:endParaRPr>
          </a:p>
          <a:p>
            <a:pPr indent="0" lvl="0" marL="0" rtl="0" algn="l">
              <a:spcBef>
                <a:spcPts val="0"/>
              </a:spcBef>
              <a:spcAft>
                <a:spcPts val="0"/>
              </a:spcAft>
              <a:buNone/>
            </a:pPr>
            <a:r>
              <a:t/>
            </a:r>
            <a:endParaRPr b="1" i="1">
              <a:solidFill>
                <a:srgbClr val="212529"/>
              </a:solidFill>
              <a:highlight>
                <a:srgbClr val="FAFAFA"/>
              </a:highlight>
              <a:latin typeface="Roboto"/>
              <a:ea typeface="Roboto"/>
              <a:cs typeface="Roboto"/>
              <a:sym typeface="Roboto"/>
            </a:endParaRPr>
          </a:p>
          <a:p>
            <a:pPr indent="0" lvl="0" marL="0" rtl="0" algn="l">
              <a:spcBef>
                <a:spcPts val="0"/>
              </a:spcBef>
              <a:spcAft>
                <a:spcPts val="0"/>
              </a:spcAft>
              <a:buNone/>
            </a:pPr>
            <a:r>
              <a:rPr lang="es-ES">
                <a:solidFill>
                  <a:srgbClr val="212529"/>
                </a:solidFill>
                <a:highlight>
                  <a:srgbClr val="FAFAFA"/>
                </a:highlight>
              </a:rPr>
              <a:t>Una propiedad fundamental de </a:t>
            </a:r>
            <a:r>
              <a:rPr b="1" i="1" lang="es-ES">
                <a:solidFill>
                  <a:srgbClr val="212529"/>
                </a:solidFill>
                <a:highlight>
                  <a:srgbClr val="FAFAFA"/>
                </a:highlight>
              </a:rPr>
              <a:t>q* </a:t>
            </a:r>
            <a:r>
              <a:rPr lang="es-ES">
                <a:solidFill>
                  <a:srgbClr val="212529"/>
                </a:solidFill>
                <a:highlight>
                  <a:srgbClr val="FAFAFA"/>
                </a:highlight>
              </a:rPr>
              <a:t>es que debe cumplir con la </a:t>
            </a:r>
            <a:r>
              <a:rPr b="1" lang="es-ES">
                <a:solidFill>
                  <a:srgbClr val="212529"/>
                </a:solidFill>
                <a:highlight>
                  <a:srgbClr val="FAFAFA"/>
                </a:highlight>
              </a:rPr>
              <a:t>ecuación óptima de Bellman:</a:t>
            </a:r>
            <a:endParaRPr b="1">
              <a:solidFill>
                <a:srgbClr val="212529"/>
              </a:solidFill>
              <a:highlight>
                <a:srgbClr val="FAFAFA"/>
              </a:highlight>
            </a:endParaRPr>
          </a:p>
          <a:p>
            <a:pPr indent="0" lvl="0" marL="0" rtl="0" algn="l">
              <a:spcBef>
                <a:spcPts val="0"/>
              </a:spcBef>
              <a:spcAft>
                <a:spcPts val="0"/>
              </a:spcAft>
              <a:buNone/>
            </a:pPr>
            <a:r>
              <a:t/>
            </a:r>
            <a:endParaRPr i="1">
              <a:solidFill>
                <a:srgbClr val="212529"/>
              </a:solidFill>
              <a:highlight>
                <a:srgbClr val="FAFAFA"/>
              </a:highlight>
              <a:latin typeface="Roboto"/>
              <a:ea typeface="Roboto"/>
              <a:cs typeface="Roboto"/>
              <a:sym typeface="Roboto"/>
            </a:endParaRPr>
          </a:p>
        </p:txBody>
      </p:sp>
      <p:pic>
        <p:nvPicPr>
          <p:cNvPr id="161" name="Google Shape;161;p21"/>
          <p:cNvPicPr preferRelativeResize="0"/>
          <p:nvPr/>
        </p:nvPicPr>
        <p:blipFill>
          <a:blip r:embed="rId3">
            <a:alphaModFix/>
          </a:blip>
          <a:stretch>
            <a:fillRect/>
          </a:stretch>
        </p:blipFill>
        <p:spPr>
          <a:xfrm>
            <a:off x="5143500" y="1101337"/>
            <a:ext cx="3456775" cy="737675"/>
          </a:xfrm>
          <a:prstGeom prst="rect">
            <a:avLst/>
          </a:prstGeom>
          <a:noFill/>
          <a:ln>
            <a:noFill/>
          </a:ln>
        </p:spPr>
      </p:pic>
      <p:pic>
        <p:nvPicPr>
          <p:cNvPr id="162" name="Google Shape;162;p21"/>
          <p:cNvPicPr preferRelativeResize="0"/>
          <p:nvPr/>
        </p:nvPicPr>
        <p:blipFill>
          <a:blip r:embed="rId4">
            <a:alphaModFix/>
          </a:blip>
          <a:stretch>
            <a:fillRect/>
          </a:stretch>
        </p:blipFill>
        <p:spPr>
          <a:xfrm>
            <a:off x="1771637" y="3047988"/>
            <a:ext cx="4615181" cy="933325"/>
          </a:xfrm>
          <a:prstGeom prst="rect">
            <a:avLst/>
          </a:prstGeom>
          <a:noFill/>
          <a:ln>
            <a:noFill/>
          </a:ln>
        </p:spPr>
      </p:pic>
      <p:sp>
        <p:nvSpPr>
          <p:cNvPr id="163" name="Google Shape;163;p21"/>
          <p:cNvSpPr txBox="1"/>
          <p:nvPr>
            <p:ph idx="1" type="body"/>
          </p:nvPr>
        </p:nvSpPr>
        <p:spPr>
          <a:xfrm>
            <a:off x="374575" y="3877375"/>
            <a:ext cx="8225700" cy="155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ES"/>
              <a:t>P</a:t>
            </a:r>
            <a:r>
              <a:rPr lang="es-ES"/>
              <a:t>ara cada par estado-acción </a:t>
            </a:r>
            <a:r>
              <a:rPr i="1" lang="es-ES"/>
              <a:t>(s,a)</a:t>
            </a:r>
            <a:r>
              <a:rPr lang="es-ES"/>
              <a:t> en un tiempo </a:t>
            </a:r>
            <a:r>
              <a:rPr i="1" lang="es-ES"/>
              <a:t>t, </a:t>
            </a:r>
            <a:r>
              <a:rPr lang="es-ES"/>
              <a:t>el valor esperado al iniciar en el estado </a:t>
            </a:r>
            <a:r>
              <a:rPr i="1" lang="es-ES"/>
              <a:t>s, </a:t>
            </a:r>
            <a:r>
              <a:rPr lang="es-ES"/>
              <a:t>tomando la acción </a:t>
            </a:r>
            <a:r>
              <a:rPr i="1" lang="es-ES"/>
              <a:t>a </a:t>
            </a:r>
            <a:r>
              <a:rPr lang="es-ES"/>
              <a:t>siguiendo la política óptima (el valor </a:t>
            </a:r>
            <a:r>
              <a:rPr b="1" i="1" lang="es-ES"/>
              <a:t>q</a:t>
            </a:r>
            <a:r>
              <a:rPr lang="es-ES"/>
              <a:t> de este par) será la recompensa por tomar </a:t>
            </a:r>
            <a:r>
              <a:rPr i="1" lang="es-ES"/>
              <a:t>a </a:t>
            </a:r>
            <a:r>
              <a:rPr lang="es-ES"/>
              <a:t>en </a:t>
            </a:r>
            <a:r>
              <a:rPr i="1" lang="es-ES"/>
              <a:t>s, </a:t>
            </a:r>
            <a:r>
              <a:rPr lang="es-ES"/>
              <a:t>más el máximo retorno con descuento que puede ser alcanzado por cualquier estado-acción posterior (</a:t>
            </a:r>
            <a:r>
              <a:rPr i="1" lang="es-ES"/>
              <a:t>s`,a’).</a:t>
            </a:r>
            <a:r>
              <a:rPr lang="es-ES"/>
              <a:t> </a:t>
            </a:r>
            <a:endParaRPr/>
          </a:p>
          <a:p>
            <a:pPr indent="0" lvl="0" marL="0" rtl="0" algn="l">
              <a:spcBef>
                <a:spcPts val="0"/>
              </a:spcBef>
              <a:spcAft>
                <a:spcPts val="0"/>
              </a:spcAft>
              <a:buNone/>
            </a:pPr>
            <a:r>
              <a:t/>
            </a:r>
            <a:endParaRPr b="1">
              <a:solidFill>
                <a:srgbClr val="212529"/>
              </a:solidFill>
              <a:highlight>
                <a:srgbClr val="FAFAFA"/>
              </a:highlight>
            </a:endParaRPr>
          </a:p>
          <a:p>
            <a:pPr indent="0" lvl="0" marL="0" rtl="0" algn="l">
              <a:spcBef>
                <a:spcPts val="0"/>
              </a:spcBef>
              <a:spcAft>
                <a:spcPts val="0"/>
              </a:spcAft>
              <a:buNone/>
            </a:pPr>
            <a:r>
              <a:t/>
            </a:r>
            <a:endParaRPr i="1">
              <a:solidFill>
                <a:srgbClr val="212529"/>
              </a:solidFill>
              <a:highlight>
                <a:srgbClr val="FAFAFA"/>
              </a:highlight>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2"/>
          <p:cNvSpPr txBox="1"/>
          <p:nvPr>
            <p:ph type="title"/>
          </p:nvPr>
        </p:nvSpPr>
        <p:spPr>
          <a:xfrm>
            <a:off x="374675" y="1026250"/>
            <a:ext cx="8503200" cy="83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ES"/>
              <a:t>Algoritmo Q-learning</a:t>
            </a:r>
            <a:endParaRPr/>
          </a:p>
        </p:txBody>
      </p:sp>
      <p:sp>
        <p:nvSpPr>
          <p:cNvPr id="170" name="Google Shape;170;p22"/>
          <p:cNvSpPr txBox="1"/>
          <p:nvPr>
            <p:ph idx="1" type="body"/>
          </p:nvPr>
        </p:nvSpPr>
        <p:spPr>
          <a:xfrm>
            <a:off x="374675" y="1954775"/>
            <a:ext cx="8503200" cy="36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ES"/>
              <a:t>Encuentra una política óptima al </a:t>
            </a:r>
            <a:r>
              <a:rPr b="1" lang="es-ES"/>
              <a:t>aprender los valores óptimos de Q para cada par estado-acción </a:t>
            </a:r>
            <a:r>
              <a:rPr b="1" i="1" lang="es-ES"/>
              <a:t>(s, a)</a:t>
            </a:r>
            <a:r>
              <a:rPr lang="es-ES"/>
              <a:t>. Actualizando estos valores de forma interactiva utilizando la </a:t>
            </a:r>
            <a:r>
              <a:rPr b="1" lang="es-ES"/>
              <a:t>ecuación óptima de Bellman, </a:t>
            </a:r>
            <a:r>
              <a:rPr lang="es-ES"/>
              <a:t>hasta que converge a la función óptima </a:t>
            </a:r>
            <a:r>
              <a:rPr b="1" lang="es-ES"/>
              <a:t>q*.</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s-ES"/>
              <a:t>Por lo que tomará la acción que esta función le indique a cada paso.</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pic>
        <p:nvPicPr>
          <p:cNvPr id="176" name="Google Shape;176;p23"/>
          <p:cNvPicPr preferRelativeResize="0"/>
          <p:nvPr/>
        </p:nvPicPr>
        <p:blipFill>
          <a:blip r:embed="rId3">
            <a:alphaModFix/>
          </a:blip>
          <a:stretch>
            <a:fillRect/>
          </a:stretch>
        </p:blipFill>
        <p:spPr>
          <a:xfrm>
            <a:off x="3176599" y="874650"/>
            <a:ext cx="5249050" cy="4364100"/>
          </a:xfrm>
          <a:prstGeom prst="rect">
            <a:avLst/>
          </a:prstGeom>
          <a:noFill/>
          <a:ln>
            <a:noFill/>
          </a:ln>
        </p:spPr>
      </p:pic>
      <p:sp>
        <p:nvSpPr>
          <p:cNvPr id="177" name="Google Shape;177;p23"/>
          <p:cNvSpPr txBox="1"/>
          <p:nvPr>
            <p:ph idx="1" type="body"/>
          </p:nvPr>
        </p:nvSpPr>
        <p:spPr>
          <a:xfrm>
            <a:off x="393725" y="1078475"/>
            <a:ext cx="2578500" cy="4115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ES"/>
              <a:t>El punto de inicio es S.</a:t>
            </a:r>
            <a:endParaRPr/>
          </a:p>
          <a:p>
            <a:pPr indent="-342900" lvl="0" marL="457200" rtl="0" algn="l">
              <a:spcBef>
                <a:spcPts val="0"/>
              </a:spcBef>
              <a:spcAft>
                <a:spcPts val="0"/>
              </a:spcAft>
              <a:buSzPts val="1800"/>
              <a:buChar char="●"/>
            </a:pPr>
            <a:r>
              <a:rPr lang="es-ES"/>
              <a:t>Cada bloque de hielo sólido da una recompensa de +1.</a:t>
            </a:r>
            <a:endParaRPr/>
          </a:p>
          <a:p>
            <a:pPr indent="-342900" lvl="0" marL="457200" rtl="0" algn="l">
              <a:spcBef>
                <a:spcPts val="0"/>
              </a:spcBef>
              <a:spcAft>
                <a:spcPts val="0"/>
              </a:spcAft>
              <a:buSzPts val="1800"/>
              <a:buChar char="●"/>
            </a:pPr>
            <a:r>
              <a:rPr lang="es-ES"/>
              <a:t>Los agujeros descuentan -3.</a:t>
            </a:r>
            <a:endParaRPr/>
          </a:p>
          <a:p>
            <a:pPr indent="-342900" lvl="0" marL="457200" rtl="0" algn="l">
              <a:spcBef>
                <a:spcPts val="0"/>
              </a:spcBef>
              <a:spcAft>
                <a:spcPts val="0"/>
              </a:spcAft>
              <a:buSzPts val="1800"/>
              <a:buChar char="●"/>
            </a:pPr>
            <a:r>
              <a:rPr lang="es-ES"/>
              <a:t>Alcanzar la patinadora suma +10 y termina la sesión.</a:t>
            </a:r>
            <a:endParaRPr/>
          </a:p>
          <a:p>
            <a:pPr indent="-342900" lvl="0" marL="457200" rtl="0" algn="l">
              <a:spcBef>
                <a:spcPts val="0"/>
              </a:spcBef>
              <a:spcAft>
                <a:spcPts val="0"/>
              </a:spcAft>
              <a:buSzPts val="1800"/>
              <a:buChar char="●"/>
            </a:pPr>
            <a:r>
              <a:rPr lang="es-ES"/>
              <a:t> Cada movimiento descuenta -1.</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pic>
        <p:nvPicPr>
          <p:cNvPr id="183" name="Google Shape;183;p24"/>
          <p:cNvPicPr preferRelativeResize="0"/>
          <p:nvPr/>
        </p:nvPicPr>
        <p:blipFill>
          <a:blip r:embed="rId3">
            <a:alphaModFix/>
          </a:blip>
          <a:stretch>
            <a:fillRect/>
          </a:stretch>
        </p:blipFill>
        <p:spPr>
          <a:xfrm>
            <a:off x="4752975" y="1609300"/>
            <a:ext cx="3838575" cy="3467100"/>
          </a:xfrm>
          <a:prstGeom prst="rect">
            <a:avLst/>
          </a:prstGeom>
          <a:noFill/>
          <a:ln>
            <a:noFill/>
          </a:ln>
        </p:spPr>
      </p:pic>
      <p:sp>
        <p:nvSpPr>
          <p:cNvPr id="184" name="Google Shape;184;p24"/>
          <p:cNvSpPr txBox="1"/>
          <p:nvPr>
            <p:ph type="title"/>
          </p:nvPr>
        </p:nvSpPr>
        <p:spPr>
          <a:xfrm>
            <a:off x="365150" y="778600"/>
            <a:ext cx="8503200" cy="83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ES"/>
              <a:t>Tabla Q</a:t>
            </a:r>
            <a:endParaRPr/>
          </a:p>
        </p:txBody>
      </p:sp>
      <p:sp>
        <p:nvSpPr>
          <p:cNvPr id="185" name="Google Shape;185;p24"/>
          <p:cNvSpPr txBox="1"/>
          <p:nvPr>
            <p:ph idx="1" type="body"/>
          </p:nvPr>
        </p:nvSpPr>
        <p:spPr>
          <a:xfrm>
            <a:off x="365150" y="1609300"/>
            <a:ext cx="4121400" cy="330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ES"/>
              <a:t>Guarda los valores Q para cada para estado-acción. Estos son </a:t>
            </a:r>
            <a:r>
              <a:rPr lang="es-ES"/>
              <a:t>inicializados</a:t>
            </a:r>
            <a:r>
              <a:rPr lang="es-ES"/>
              <a:t> en 0.</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ES"/>
              <a:t>¿Cómo realiza el primer movimiento?</a:t>
            </a:r>
            <a:endParaRPr b="1"/>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5"/>
          <p:cNvSpPr txBox="1"/>
          <p:nvPr>
            <p:ph type="title"/>
          </p:nvPr>
        </p:nvSpPr>
        <p:spPr>
          <a:xfrm>
            <a:off x="374675" y="1026250"/>
            <a:ext cx="8503200" cy="83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ES"/>
              <a:t>Exploración vs Explotación</a:t>
            </a:r>
            <a:endParaRPr/>
          </a:p>
        </p:txBody>
      </p:sp>
      <p:sp>
        <p:nvSpPr>
          <p:cNvPr id="192" name="Google Shape;192;p25"/>
          <p:cNvSpPr txBox="1"/>
          <p:nvPr>
            <p:ph idx="1" type="body"/>
          </p:nvPr>
        </p:nvSpPr>
        <p:spPr>
          <a:xfrm>
            <a:off x="374675" y="1954775"/>
            <a:ext cx="8503200" cy="1844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i="1" lang="es-ES">
                <a:solidFill>
                  <a:srgbClr val="212529"/>
                </a:solidFill>
                <a:highlight>
                  <a:srgbClr val="FAFAFA"/>
                </a:highlight>
              </a:rPr>
              <a:t>Exploración </a:t>
            </a:r>
            <a:r>
              <a:rPr lang="es-ES">
                <a:solidFill>
                  <a:srgbClr val="212529"/>
                </a:solidFill>
                <a:highlight>
                  <a:srgbClr val="FAFAFA"/>
                </a:highlight>
              </a:rPr>
              <a:t> es el acto de moverse por el ambiente y encontrar información en él. </a:t>
            </a:r>
            <a:r>
              <a:rPr i="1" lang="es-ES">
                <a:solidFill>
                  <a:srgbClr val="212529"/>
                </a:solidFill>
                <a:highlight>
                  <a:srgbClr val="FAFAFA"/>
                </a:highlight>
              </a:rPr>
              <a:t>Explotación</a:t>
            </a:r>
            <a:r>
              <a:rPr lang="es-ES">
                <a:solidFill>
                  <a:srgbClr val="212529"/>
                </a:solidFill>
                <a:highlight>
                  <a:srgbClr val="FAFAFA"/>
                </a:highlight>
              </a:rPr>
              <a:t> es el acto de usar la información conocida para maximizar el resultado.</a:t>
            </a:r>
            <a:endParaRPr>
              <a:solidFill>
                <a:srgbClr val="212529"/>
              </a:solidFill>
              <a:highlight>
                <a:srgbClr val="FAFAFA"/>
              </a:highlight>
            </a:endParaRPr>
          </a:p>
          <a:p>
            <a:pPr indent="0" lvl="0" marL="0" rtl="0" algn="just">
              <a:spcBef>
                <a:spcPts val="0"/>
              </a:spcBef>
              <a:spcAft>
                <a:spcPts val="0"/>
              </a:spcAft>
              <a:buNone/>
            </a:pPr>
            <a:r>
              <a:t/>
            </a:r>
            <a:endParaRPr>
              <a:solidFill>
                <a:srgbClr val="212529"/>
              </a:solidFill>
              <a:highlight>
                <a:srgbClr val="FAFAFA"/>
              </a:highlight>
            </a:endParaRPr>
          </a:p>
          <a:p>
            <a:pPr indent="0" lvl="0" marL="0" rtl="0" algn="just">
              <a:spcBef>
                <a:spcPts val="0"/>
              </a:spcBef>
              <a:spcAft>
                <a:spcPts val="0"/>
              </a:spcAft>
              <a:buNone/>
            </a:pPr>
            <a:r>
              <a:rPr lang="es-ES">
                <a:solidFill>
                  <a:srgbClr val="212529"/>
                </a:solidFill>
                <a:highlight>
                  <a:srgbClr val="FAFAFA"/>
                </a:highlight>
              </a:rPr>
              <a:t>Hay que alcanzar un balance ¿Por qué?</a:t>
            </a:r>
            <a:endParaRPr>
              <a:solidFill>
                <a:srgbClr val="212529"/>
              </a:solidFill>
              <a:highlight>
                <a:srgbClr val="FAFAFA"/>
              </a:highlight>
            </a:endParaRPr>
          </a:p>
        </p:txBody>
      </p:sp>
      <p:sp>
        <p:nvSpPr>
          <p:cNvPr id="193" name="Google Shape;193;p25"/>
          <p:cNvSpPr txBox="1"/>
          <p:nvPr>
            <p:ph type="title"/>
          </p:nvPr>
        </p:nvSpPr>
        <p:spPr>
          <a:xfrm>
            <a:off x="-2435200" y="3572000"/>
            <a:ext cx="8503200" cy="83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ES" sz="2000"/>
              <a:t>Epsilon greedy strategy:</a:t>
            </a:r>
            <a:endParaRPr sz="2000"/>
          </a:p>
        </p:txBody>
      </p:sp>
      <p:sp>
        <p:nvSpPr>
          <p:cNvPr id="194" name="Google Shape;194;p25"/>
          <p:cNvSpPr txBox="1"/>
          <p:nvPr>
            <p:ph idx="1" type="body"/>
          </p:nvPr>
        </p:nvSpPr>
        <p:spPr>
          <a:xfrm>
            <a:off x="320400" y="4050275"/>
            <a:ext cx="8503200" cy="1844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ES">
                <a:solidFill>
                  <a:srgbClr val="212529"/>
                </a:solidFill>
                <a:highlight>
                  <a:srgbClr val="FAFAFA"/>
                </a:highlight>
              </a:rPr>
              <a:t>Define un parámetro </a:t>
            </a:r>
            <a:r>
              <a:rPr b="1" lang="es-ES" sz="2400">
                <a:solidFill>
                  <a:srgbClr val="212529"/>
                </a:solidFill>
                <a:highlight>
                  <a:srgbClr val="FAFAFA"/>
                </a:highlight>
                <a:latin typeface="Roboto"/>
                <a:ea typeface="Roboto"/>
                <a:cs typeface="Roboto"/>
                <a:sym typeface="Roboto"/>
              </a:rPr>
              <a:t>ϵ </a:t>
            </a:r>
            <a:r>
              <a:rPr lang="es-ES">
                <a:solidFill>
                  <a:srgbClr val="212529"/>
                </a:solidFill>
                <a:highlight>
                  <a:srgbClr val="FAFAFA"/>
                </a:highlight>
                <a:latin typeface="Roboto"/>
                <a:ea typeface="Roboto"/>
                <a:cs typeface="Roboto"/>
                <a:sym typeface="Roboto"/>
              </a:rPr>
              <a:t>entre 0 y 1, que define la probabilidad de que el agente decida explorar el ambiente (elija una dirección aleatoria en lugar de la de mayor recompensa), en un episodio determinado. Disminuye con cada episodio. </a:t>
            </a:r>
            <a:endParaRPr>
              <a:solidFill>
                <a:srgbClr val="212529"/>
              </a:solidFill>
              <a:highlight>
                <a:srgbClr val="FAFAFA"/>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350">
              <a:solidFill>
                <a:srgbClr val="212529"/>
              </a:solidFill>
              <a:highlight>
                <a:srgbClr val="FAFAFA"/>
              </a:highlight>
              <a:latin typeface="Roboto"/>
              <a:ea typeface="Roboto"/>
              <a:cs typeface="Roboto"/>
              <a:sym typeface="Roboto"/>
            </a:endParaRPr>
          </a:p>
          <a:p>
            <a:pPr indent="0" lvl="0" marL="0" rtl="0" algn="l">
              <a:spcBef>
                <a:spcPts val="0"/>
              </a:spcBef>
              <a:spcAft>
                <a:spcPts val="0"/>
              </a:spcAft>
              <a:buNone/>
            </a:pPr>
            <a:r>
              <a:t/>
            </a:r>
            <a:endParaRPr>
              <a:solidFill>
                <a:srgbClr val="212529"/>
              </a:solidFill>
              <a:highlight>
                <a:srgbClr val="FAFAFA"/>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6"/>
          <p:cNvSpPr txBox="1"/>
          <p:nvPr>
            <p:ph type="title"/>
          </p:nvPr>
        </p:nvSpPr>
        <p:spPr>
          <a:xfrm>
            <a:off x="374675" y="1026250"/>
            <a:ext cx="8503200" cy="83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ES"/>
              <a:t>Actualizando el valor Q</a:t>
            </a:r>
            <a:endParaRPr/>
          </a:p>
        </p:txBody>
      </p:sp>
      <p:sp>
        <p:nvSpPr>
          <p:cNvPr id="201" name="Google Shape;201;p26"/>
          <p:cNvSpPr txBox="1"/>
          <p:nvPr>
            <p:ph idx="1" type="body"/>
          </p:nvPr>
        </p:nvSpPr>
        <p:spPr>
          <a:xfrm>
            <a:off x="374675" y="1954775"/>
            <a:ext cx="8503200" cy="36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ES"/>
              <a:t>Learning rate </a:t>
            </a:r>
            <a:r>
              <a:rPr b="1" lang="es-ES">
                <a:solidFill>
                  <a:srgbClr val="212529"/>
                </a:solidFill>
                <a:highlight>
                  <a:srgbClr val="FAFAFA"/>
                </a:highlight>
              </a:rPr>
              <a:t>α </a:t>
            </a:r>
            <a:r>
              <a:rPr lang="es-ES">
                <a:solidFill>
                  <a:srgbClr val="212529"/>
                </a:solidFill>
                <a:highlight>
                  <a:srgbClr val="FAFAFA"/>
                </a:highlight>
              </a:rPr>
              <a:t>toma valores entre 0 y 1, pondera </a:t>
            </a:r>
            <a:r>
              <a:rPr lang="es-ES">
                <a:solidFill>
                  <a:srgbClr val="212529"/>
                </a:solidFill>
                <a:highlight>
                  <a:srgbClr val="FAFAFA"/>
                </a:highlight>
              </a:rPr>
              <a:t>cuánto</a:t>
            </a:r>
            <a:r>
              <a:rPr lang="es-ES">
                <a:solidFill>
                  <a:srgbClr val="212529"/>
                </a:solidFill>
                <a:highlight>
                  <a:srgbClr val="FAFAFA"/>
                </a:highlight>
              </a:rPr>
              <a:t> del valor antiguo conservamos.</a:t>
            </a:r>
            <a:endParaRPr/>
          </a:p>
        </p:txBody>
      </p:sp>
      <p:pic>
        <p:nvPicPr>
          <p:cNvPr id="202" name="Google Shape;202;p26"/>
          <p:cNvPicPr preferRelativeResize="0"/>
          <p:nvPr/>
        </p:nvPicPr>
        <p:blipFill>
          <a:blip r:embed="rId3">
            <a:alphaModFix/>
          </a:blip>
          <a:stretch>
            <a:fillRect/>
          </a:stretch>
        </p:blipFill>
        <p:spPr>
          <a:xfrm>
            <a:off x="162875" y="2864200"/>
            <a:ext cx="8715000" cy="1964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 name="Shape 42"/>
        <p:cNvGrpSpPr/>
        <p:nvPr/>
      </p:nvGrpSpPr>
      <p:grpSpPr>
        <a:xfrm>
          <a:off x="0" y="0"/>
          <a:ext cx="0" cy="0"/>
          <a:chOff x="0" y="0"/>
          <a:chExt cx="0" cy="0"/>
        </a:xfrm>
      </p:grpSpPr>
      <p:sp>
        <p:nvSpPr>
          <p:cNvPr id="43" name="Google Shape;43;p9"/>
          <p:cNvSpPr txBox="1"/>
          <p:nvPr>
            <p:ph type="ctrTitle"/>
          </p:nvPr>
        </p:nvSpPr>
        <p:spPr>
          <a:xfrm>
            <a:off x="1143000" y="1971588"/>
            <a:ext cx="6858000" cy="23877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dk1"/>
              </a:buClr>
              <a:buSzPts val="6000"/>
              <a:buFont typeface="Arial"/>
              <a:buNone/>
            </a:pPr>
            <a:r>
              <a:rPr b="1" lang="es-ES"/>
              <a:t>APRENDIZAJE POR REFUERZO</a:t>
            </a:r>
            <a:endParaRPr b="1"/>
          </a:p>
          <a:p>
            <a:pPr indent="0" lvl="0" marL="0" marR="0" rtl="0" algn="ctr">
              <a:lnSpc>
                <a:spcPct val="90000"/>
              </a:lnSpc>
              <a:spcBef>
                <a:spcPts val="0"/>
              </a:spcBef>
              <a:spcAft>
                <a:spcPts val="0"/>
              </a:spcAft>
              <a:buClr>
                <a:schemeClr val="dk1"/>
              </a:buClr>
              <a:buSzPts val="6000"/>
              <a:buFont typeface="Arial"/>
              <a:buNone/>
            </a:pPr>
            <a:r>
              <a:t/>
            </a:r>
            <a:endParaRPr b="1"/>
          </a:p>
          <a:p>
            <a:pPr indent="0" lvl="0" marL="0" marR="0" rtl="0" algn="ctr">
              <a:lnSpc>
                <a:spcPct val="90000"/>
              </a:lnSpc>
              <a:spcBef>
                <a:spcPts val="0"/>
              </a:spcBef>
              <a:spcAft>
                <a:spcPts val="0"/>
              </a:spcAft>
              <a:buClr>
                <a:schemeClr val="dk1"/>
              </a:buClr>
              <a:buSzPts val="6000"/>
              <a:buFont typeface="Arial"/>
              <a:buNone/>
            </a:pPr>
            <a:r>
              <a:rPr lang="es-ES" sz="2400"/>
              <a:t>Andrés Felipe Aguilar</a:t>
            </a:r>
            <a:endParaRPr sz="2400"/>
          </a:p>
          <a:p>
            <a:pPr indent="0" lvl="0" marL="0" marR="0" rtl="0" algn="ctr">
              <a:lnSpc>
                <a:spcPct val="90000"/>
              </a:lnSpc>
              <a:spcBef>
                <a:spcPts val="0"/>
              </a:spcBef>
              <a:spcAft>
                <a:spcPts val="0"/>
              </a:spcAft>
              <a:buClr>
                <a:schemeClr val="dk1"/>
              </a:buClr>
              <a:buSzPts val="6000"/>
              <a:buFont typeface="Arial"/>
              <a:buNone/>
            </a:pPr>
            <a:r>
              <a:rPr lang="es-ES" sz="2400"/>
              <a:t>Juan Felipe Múnera</a:t>
            </a:r>
            <a:endParaRPr sz="2400"/>
          </a:p>
          <a:p>
            <a:pPr indent="0" lvl="0" marL="0" marR="0" rtl="0" algn="ctr">
              <a:lnSpc>
                <a:spcPct val="90000"/>
              </a:lnSpc>
              <a:spcBef>
                <a:spcPts val="0"/>
              </a:spcBef>
              <a:spcAft>
                <a:spcPts val="0"/>
              </a:spcAft>
              <a:buClr>
                <a:schemeClr val="dk1"/>
              </a:buClr>
              <a:buSzPts val="6000"/>
              <a:buFont typeface="Arial"/>
              <a:buNone/>
            </a:pPr>
            <a:r>
              <a:rPr lang="es-ES" sz="2400"/>
              <a:t>David Chaverra</a:t>
            </a:r>
            <a:endParaRPr sz="2400"/>
          </a:p>
          <a:p>
            <a:pPr indent="0" lvl="0" marL="0" marR="0" rtl="0" algn="ctr">
              <a:lnSpc>
                <a:spcPct val="90000"/>
              </a:lnSpc>
              <a:spcBef>
                <a:spcPts val="0"/>
              </a:spcBef>
              <a:spcAft>
                <a:spcPts val="0"/>
              </a:spcAft>
              <a:buClr>
                <a:schemeClr val="dk1"/>
              </a:buClr>
              <a:buSzPts val="6000"/>
              <a:buFont typeface="Arial"/>
              <a:buNone/>
            </a:pPr>
            <a:r>
              <a:rPr lang="es-ES" sz="2400"/>
              <a:t>Christian Camilo Guzmán</a:t>
            </a:r>
            <a:endParaRPr sz="2400"/>
          </a:p>
        </p:txBody>
      </p:sp>
      <p:sp>
        <p:nvSpPr>
          <p:cNvPr id="44" name="Google Shape;44;p9"/>
          <p:cNvSpPr txBox="1"/>
          <p:nvPr>
            <p:ph idx="1" type="subTitle"/>
          </p:nvPr>
        </p:nvSpPr>
        <p:spPr>
          <a:xfrm>
            <a:off x="1143000" y="4359288"/>
            <a:ext cx="6858000" cy="16557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2400"/>
              <a:buFont typeface="Arial"/>
              <a:buNone/>
            </a:pPr>
            <a:r>
              <a:t/>
            </a:r>
            <a:endParaRPr/>
          </a:p>
          <a:p>
            <a:pPr indent="0" lvl="0" marL="0" marR="0" rtl="0" algn="ctr">
              <a:lnSpc>
                <a:spcPct val="90000"/>
              </a:lnSpc>
              <a:spcBef>
                <a:spcPts val="0"/>
              </a:spcBef>
              <a:spcAft>
                <a:spcPts val="0"/>
              </a:spcAft>
              <a:buClr>
                <a:schemeClr val="dk1"/>
              </a:buClr>
              <a:buSzPts val="2400"/>
              <a:buFont typeface="Arial"/>
              <a:buNone/>
            </a:pPr>
            <a:r>
              <a:rPr lang="es-ES"/>
              <a:t>Universidad Nacional de Colombia</a:t>
            </a:r>
            <a:endParaRPr/>
          </a:p>
          <a:p>
            <a:pPr indent="0" lvl="0" marL="0" marR="0" rtl="0" algn="ctr">
              <a:lnSpc>
                <a:spcPct val="90000"/>
              </a:lnSpc>
              <a:spcBef>
                <a:spcPts val="0"/>
              </a:spcBef>
              <a:spcAft>
                <a:spcPts val="0"/>
              </a:spcAft>
              <a:buClr>
                <a:schemeClr val="dk1"/>
              </a:buClr>
              <a:buSzPts val="2400"/>
              <a:buFont typeface="Arial"/>
              <a:buNone/>
            </a:pPr>
            <a:r>
              <a:rPr lang="es-ES"/>
              <a:t>2019</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27"/>
          <p:cNvSpPr txBox="1"/>
          <p:nvPr>
            <p:ph type="title"/>
          </p:nvPr>
        </p:nvSpPr>
        <p:spPr>
          <a:xfrm>
            <a:off x="374675" y="1026250"/>
            <a:ext cx="8503200" cy="83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ES"/>
              <a:t>Summary Q-learning</a:t>
            </a:r>
            <a:endParaRPr/>
          </a:p>
        </p:txBody>
      </p:sp>
      <p:pic>
        <p:nvPicPr>
          <p:cNvPr id="209" name="Google Shape;209;p27"/>
          <p:cNvPicPr preferRelativeResize="0"/>
          <p:nvPr/>
        </p:nvPicPr>
        <p:blipFill>
          <a:blip r:embed="rId3">
            <a:alphaModFix/>
          </a:blip>
          <a:stretch>
            <a:fillRect/>
          </a:stretch>
        </p:blipFill>
        <p:spPr>
          <a:xfrm>
            <a:off x="983150" y="1716473"/>
            <a:ext cx="7286250" cy="35965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28"/>
          <p:cNvSpPr txBox="1"/>
          <p:nvPr>
            <p:ph type="title"/>
          </p:nvPr>
        </p:nvSpPr>
        <p:spPr>
          <a:xfrm>
            <a:off x="374675" y="1026250"/>
            <a:ext cx="8503200" cy="83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ES">
                <a:solidFill>
                  <a:schemeClr val="dk1"/>
                </a:solidFill>
              </a:rPr>
              <a:t>Aplicaciones: Control de semáforos</a:t>
            </a:r>
            <a:endParaRPr/>
          </a:p>
        </p:txBody>
      </p:sp>
      <p:sp>
        <p:nvSpPr>
          <p:cNvPr id="216" name="Google Shape;216;p28"/>
          <p:cNvSpPr txBox="1"/>
          <p:nvPr>
            <p:ph idx="1" type="body"/>
          </p:nvPr>
        </p:nvSpPr>
        <p:spPr>
          <a:xfrm>
            <a:off x="374675" y="1954775"/>
            <a:ext cx="8503200" cy="36651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s-ES">
                <a:solidFill>
                  <a:schemeClr val="dk1"/>
                </a:solidFill>
              </a:rPr>
              <a:t>Se diseñó un controlador de semáforo para resolver problemas de congestión vehicular.</a:t>
            </a:r>
            <a:endParaRPr>
              <a:solidFill>
                <a:schemeClr val="dk1"/>
              </a:solidFill>
            </a:endParaRPr>
          </a:p>
          <a:p>
            <a:pPr indent="-342900" lvl="0" marL="457200" rtl="0" algn="l">
              <a:lnSpc>
                <a:spcPct val="115000"/>
              </a:lnSpc>
              <a:spcBef>
                <a:spcPts val="0"/>
              </a:spcBef>
              <a:spcAft>
                <a:spcPts val="0"/>
              </a:spcAft>
              <a:buSzPts val="1800"/>
              <a:buChar char="●"/>
            </a:pPr>
            <a:r>
              <a:rPr lang="es-ES">
                <a:solidFill>
                  <a:schemeClr val="dk1"/>
                </a:solidFill>
              </a:rPr>
              <a:t>Objetivo: Maximizar </a:t>
            </a:r>
            <a:r>
              <a:rPr lang="es-ES">
                <a:solidFill>
                  <a:schemeClr val="dk1"/>
                </a:solidFill>
              </a:rPr>
              <a:t>número</a:t>
            </a:r>
            <a:r>
              <a:rPr lang="es-ES">
                <a:solidFill>
                  <a:schemeClr val="dk1"/>
                </a:solidFill>
              </a:rPr>
              <a:t> de vehículos que pasan satisfactoriamente una intersección.</a:t>
            </a:r>
            <a:endParaRPr/>
          </a:p>
        </p:txBody>
      </p:sp>
      <p:pic>
        <p:nvPicPr>
          <p:cNvPr id="217" name="Google Shape;217;p28"/>
          <p:cNvPicPr preferRelativeResize="0"/>
          <p:nvPr/>
        </p:nvPicPr>
        <p:blipFill>
          <a:blip r:embed="rId3">
            <a:alphaModFix/>
          </a:blip>
          <a:stretch>
            <a:fillRect/>
          </a:stretch>
        </p:blipFill>
        <p:spPr>
          <a:xfrm>
            <a:off x="755663" y="3337138"/>
            <a:ext cx="7591425" cy="21240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pic>
        <p:nvPicPr>
          <p:cNvPr id="223" name="Google Shape;223;p29"/>
          <p:cNvPicPr preferRelativeResize="0"/>
          <p:nvPr/>
        </p:nvPicPr>
        <p:blipFill>
          <a:blip r:embed="rId3">
            <a:alphaModFix/>
          </a:blip>
          <a:stretch>
            <a:fillRect/>
          </a:stretch>
        </p:blipFill>
        <p:spPr>
          <a:xfrm>
            <a:off x="395275" y="1026238"/>
            <a:ext cx="8505825" cy="4600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pic>
        <p:nvPicPr>
          <p:cNvPr id="229" name="Google Shape;229;p30"/>
          <p:cNvPicPr preferRelativeResize="0"/>
          <p:nvPr/>
        </p:nvPicPr>
        <p:blipFill>
          <a:blip r:embed="rId3">
            <a:alphaModFix/>
          </a:blip>
          <a:stretch>
            <a:fillRect/>
          </a:stretch>
        </p:blipFill>
        <p:spPr>
          <a:xfrm>
            <a:off x="373350" y="1026238"/>
            <a:ext cx="8505825" cy="46005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pic>
        <p:nvPicPr>
          <p:cNvPr id="235" name="Google Shape;235;p31"/>
          <p:cNvPicPr preferRelativeResize="0"/>
          <p:nvPr/>
        </p:nvPicPr>
        <p:blipFill>
          <a:blip r:embed="rId3">
            <a:alphaModFix/>
          </a:blip>
          <a:stretch>
            <a:fillRect/>
          </a:stretch>
        </p:blipFill>
        <p:spPr>
          <a:xfrm>
            <a:off x="373350" y="1026238"/>
            <a:ext cx="8505825" cy="4600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pic>
        <p:nvPicPr>
          <p:cNvPr id="241" name="Google Shape;241;p32"/>
          <p:cNvPicPr preferRelativeResize="0"/>
          <p:nvPr/>
        </p:nvPicPr>
        <p:blipFill>
          <a:blip r:embed="rId3">
            <a:alphaModFix/>
          </a:blip>
          <a:stretch>
            <a:fillRect/>
          </a:stretch>
        </p:blipFill>
        <p:spPr>
          <a:xfrm>
            <a:off x="374663" y="1026238"/>
            <a:ext cx="8601075" cy="46005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pic>
        <p:nvPicPr>
          <p:cNvPr id="247" name="Google Shape;247;p33"/>
          <p:cNvPicPr preferRelativeResize="0"/>
          <p:nvPr/>
        </p:nvPicPr>
        <p:blipFill>
          <a:blip r:embed="rId3">
            <a:alphaModFix/>
          </a:blip>
          <a:stretch>
            <a:fillRect/>
          </a:stretch>
        </p:blipFill>
        <p:spPr>
          <a:xfrm>
            <a:off x="373350" y="1026238"/>
            <a:ext cx="8505825" cy="4600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4"/>
          <p:cNvSpPr txBox="1"/>
          <p:nvPr>
            <p:ph type="title"/>
          </p:nvPr>
        </p:nvSpPr>
        <p:spPr>
          <a:xfrm>
            <a:off x="374675" y="1026250"/>
            <a:ext cx="8503200" cy="83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ES"/>
              <a:t>Multi-Agent Reinforcement Learning</a:t>
            </a:r>
            <a:endParaRPr/>
          </a:p>
        </p:txBody>
      </p:sp>
      <p:sp>
        <p:nvSpPr>
          <p:cNvPr id="254" name="Google Shape;254;p34"/>
          <p:cNvSpPr txBox="1"/>
          <p:nvPr>
            <p:ph idx="1" type="body"/>
          </p:nvPr>
        </p:nvSpPr>
        <p:spPr>
          <a:xfrm>
            <a:off x="374675" y="1954775"/>
            <a:ext cx="4197300" cy="3665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ES"/>
              <a:t>Es una </a:t>
            </a:r>
            <a:r>
              <a:rPr lang="es-ES"/>
              <a:t>extensión</a:t>
            </a:r>
            <a:r>
              <a:rPr lang="es-ES"/>
              <a:t> del aprendizaje por refuerzo, donde en vez de un solo ente explorando y aprendiendo se tienen varios agentes en esa tarea.</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s-ES"/>
              <a:t>Los agentes se comunican entre </a:t>
            </a:r>
            <a:r>
              <a:rPr lang="es-ES"/>
              <a:t>sí</a:t>
            </a:r>
            <a:r>
              <a:rPr lang="es-ES"/>
              <a:t> y comparten sus experiencias logrando </a:t>
            </a:r>
            <a:r>
              <a:rPr lang="es-ES"/>
              <a:t>así un aprendizaje más rápido.</a:t>
            </a:r>
            <a:endParaRPr/>
          </a:p>
        </p:txBody>
      </p:sp>
      <p:pic>
        <p:nvPicPr>
          <p:cNvPr id="255" name="Google Shape;255;p34"/>
          <p:cNvPicPr preferRelativeResize="0"/>
          <p:nvPr/>
        </p:nvPicPr>
        <p:blipFill>
          <a:blip r:embed="rId3">
            <a:alphaModFix/>
          </a:blip>
          <a:stretch>
            <a:fillRect/>
          </a:stretch>
        </p:blipFill>
        <p:spPr>
          <a:xfrm>
            <a:off x="4680575" y="1969940"/>
            <a:ext cx="4197300" cy="363477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5"/>
          <p:cNvSpPr txBox="1"/>
          <p:nvPr>
            <p:ph type="title"/>
          </p:nvPr>
        </p:nvSpPr>
        <p:spPr>
          <a:xfrm>
            <a:off x="374675" y="1026250"/>
            <a:ext cx="8503200" cy="83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ES"/>
              <a:t>End-to-end reinforcement learning</a:t>
            </a:r>
            <a:endParaRPr/>
          </a:p>
        </p:txBody>
      </p:sp>
      <p:sp>
        <p:nvSpPr>
          <p:cNvPr id="262" name="Google Shape;262;p35"/>
          <p:cNvSpPr txBox="1"/>
          <p:nvPr>
            <p:ph idx="1" type="body"/>
          </p:nvPr>
        </p:nvSpPr>
        <p:spPr>
          <a:xfrm>
            <a:off x="374675" y="1954775"/>
            <a:ext cx="3949200" cy="3665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ES"/>
              <a:t>En el </a:t>
            </a:r>
            <a:r>
              <a:rPr lang="es-ES"/>
              <a:t>aprendizaje</a:t>
            </a:r>
            <a:r>
              <a:rPr lang="es-ES"/>
              <a:t> por refuerzo tradicional la </a:t>
            </a:r>
            <a:r>
              <a:rPr lang="es-ES"/>
              <a:t>relación</a:t>
            </a:r>
            <a:r>
              <a:rPr lang="es-ES"/>
              <a:t> entre estado y acciones debe estar </a:t>
            </a:r>
            <a:r>
              <a:rPr lang="es-ES"/>
              <a:t>explícita</a:t>
            </a:r>
            <a:r>
              <a:rPr lang="es-ES"/>
              <a:t>, esta </a:t>
            </a:r>
            <a:r>
              <a:rPr lang="es-ES"/>
              <a:t>variación</a:t>
            </a:r>
            <a:r>
              <a:rPr lang="es-ES"/>
              <a:t> de RL busca mediante una red neuronal </a:t>
            </a:r>
            <a:r>
              <a:rPr lang="es-ES"/>
              <a:t>circumventor</a:t>
            </a:r>
            <a:r>
              <a:rPr lang="es-ES"/>
              <a:t> esta </a:t>
            </a:r>
            <a:r>
              <a:rPr lang="es-ES"/>
              <a:t>limitación</a:t>
            </a:r>
            <a:r>
              <a:rPr lang="es-ES"/>
              <a:t> y permitirle al modelo aprender las relaciones entre los estados y las acciones.</a:t>
            </a:r>
            <a:endParaRPr/>
          </a:p>
        </p:txBody>
      </p:sp>
      <p:sp>
        <p:nvSpPr>
          <p:cNvPr id="263" name="Google Shape;263;p35"/>
          <p:cNvSpPr/>
          <p:nvPr/>
        </p:nvSpPr>
        <p:spPr>
          <a:xfrm>
            <a:off x="5997075" y="2138813"/>
            <a:ext cx="329400" cy="300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5"/>
          <p:cNvSpPr/>
          <p:nvPr/>
        </p:nvSpPr>
        <p:spPr>
          <a:xfrm>
            <a:off x="5997075" y="2533088"/>
            <a:ext cx="329400" cy="300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5"/>
          <p:cNvSpPr/>
          <p:nvPr/>
        </p:nvSpPr>
        <p:spPr>
          <a:xfrm>
            <a:off x="5997075" y="2927350"/>
            <a:ext cx="329400" cy="300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5"/>
          <p:cNvSpPr/>
          <p:nvPr/>
        </p:nvSpPr>
        <p:spPr>
          <a:xfrm>
            <a:off x="5997075" y="3321638"/>
            <a:ext cx="329400" cy="300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5"/>
          <p:cNvSpPr/>
          <p:nvPr/>
        </p:nvSpPr>
        <p:spPr>
          <a:xfrm>
            <a:off x="5997075" y="3737925"/>
            <a:ext cx="329400" cy="300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5"/>
          <p:cNvSpPr/>
          <p:nvPr/>
        </p:nvSpPr>
        <p:spPr>
          <a:xfrm>
            <a:off x="5997075" y="4154238"/>
            <a:ext cx="329400" cy="300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5"/>
          <p:cNvSpPr/>
          <p:nvPr/>
        </p:nvSpPr>
        <p:spPr>
          <a:xfrm>
            <a:off x="5997075" y="4570538"/>
            <a:ext cx="329400" cy="300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5"/>
          <p:cNvSpPr/>
          <p:nvPr/>
        </p:nvSpPr>
        <p:spPr>
          <a:xfrm>
            <a:off x="6593300" y="2138825"/>
            <a:ext cx="329400" cy="300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5"/>
          <p:cNvSpPr/>
          <p:nvPr/>
        </p:nvSpPr>
        <p:spPr>
          <a:xfrm>
            <a:off x="6593300" y="2533100"/>
            <a:ext cx="329400" cy="300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5"/>
          <p:cNvSpPr/>
          <p:nvPr/>
        </p:nvSpPr>
        <p:spPr>
          <a:xfrm>
            <a:off x="6593300" y="2927363"/>
            <a:ext cx="329400" cy="300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5"/>
          <p:cNvSpPr/>
          <p:nvPr/>
        </p:nvSpPr>
        <p:spPr>
          <a:xfrm>
            <a:off x="6593300" y="3321650"/>
            <a:ext cx="329400" cy="300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5"/>
          <p:cNvSpPr/>
          <p:nvPr/>
        </p:nvSpPr>
        <p:spPr>
          <a:xfrm>
            <a:off x="6593300" y="3737938"/>
            <a:ext cx="329400" cy="300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5"/>
          <p:cNvSpPr/>
          <p:nvPr/>
        </p:nvSpPr>
        <p:spPr>
          <a:xfrm>
            <a:off x="6593300" y="4154250"/>
            <a:ext cx="329400" cy="300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5"/>
          <p:cNvSpPr/>
          <p:nvPr/>
        </p:nvSpPr>
        <p:spPr>
          <a:xfrm>
            <a:off x="6593300" y="4570550"/>
            <a:ext cx="329400" cy="300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5"/>
          <p:cNvSpPr/>
          <p:nvPr/>
        </p:nvSpPr>
        <p:spPr>
          <a:xfrm>
            <a:off x="5194350" y="2624313"/>
            <a:ext cx="329400" cy="300600"/>
          </a:xfrm>
          <a:prstGeom prst="ellipse">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5"/>
          <p:cNvSpPr/>
          <p:nvPr/>
        </p:nvSpPr>
        <p:spPr>
          <a:xfrm>
            <a:off x="5194350" y="3134288"/>
            <a:ext cx="329400" cy="300600"/>
          </a:xfrm>
          <a:prstGeom prst="ellipse">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5"/>
          <p:cNvSpPr/>
          <p:nvPr/>
        </p:nvSpPr>
        <p:spPr>
          <a:xfrm>
            <a:off x="5194350" y="3644263"/>
            <a:ext cx="329400" cy="300600"/>
          </a:xfrm>
          <a:prstGeom prst="ellipse">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5"/>
          <p:cNvSpPr/>
          <p:nvPr/>
        </p:nvSpPr>
        <p:spPr>
          <a:xfrm>
            <a:off x="5194338" y="4154238"/>
            <a:ext cx="329400" cy="300600"/>
          </a:xfrm>
          <a:prstGeom prst="ellipse">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5"/>
          <p:cNvSpPr/>
          <p:nvPr/>
        </p:nvSpPr>
        <p:spPr>
          <a:xfrm>
            <a:off x="7347700" y="2611750"/>
            <a:ext cx="329400" cy="300600"/>
          </a:xfrm>
          <a:prstGeom prst="ellipse">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5"/>
          <p:cNvSpPr/>
          <p:nvPr/>
        </p:nvSpPr>
        <p:spPr>
          <a:xfrm>
            <a:off x="7347700" y="3121725"/>
            <a:ext cx="329400" cy="300600"/>
          </a:xfrm>
          <a:prstGeom prst="ellipse">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5"/>
          <p:cNvSpPr/>
          <p:nvPr/>
        </p:nvSpPr>
        <p:spPr>
          <a:xfrm>
            <a:off x="7347700" y="3631700"/>
            <a:ext cx="329400" cy="300600"/>
          </a:xfrm>
          <a:prstGeom prst="ellipse">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5"/>
          <p:cNvSpPr/>
          <p:nvPr/>
        </p:nvSpPr>
        <p:spPr>
          <a:xfrm>
            <a:off x="7347688" y="4141675"/>
            <a:ext cx="329400" cy="300600"/>
          </a:xfrm>
          <a:prstGeom prst="ellipse">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5" name="Google Shape;285;p35"/>
          <p:cNvCxnSpPr>
            <a:stCxn id="277" idx="0"/>
            <a:endCxn id="263" idx="2"/>
          </p:cNvCxnSpPr>
          <p:nvPr/>
        </p:nvCxnSpPr>
        <p:spPr>
          <a:xfrm flipH="1" rot="10800000">
            <a:off x="5359050" y="2289213"/>
            <a:ext cx="638100" cy="335100"/>
          </a:xfrm>
          <a:prstGeom prst="straightConnector1">
            <a:avLst/>
          </a:prstGeom>
          <a:noFill/>
          <a:ln cap="flat" cmpd="sng" w="9525">
            <a:solidFill>
              <a:schemeClr val="dk2"/>
            </a:solidFill>
            <a:prstDash val="solid"/>
            <a:round/>
            <a:headEnd len="med" w="med" type="none"/>
            <a:tailEnd len="med" w="med" type="none"/>
          </a:ln>
        </p:spPr>
      </p:cxnSp>
      <p:cxnSp>
        <p:nvCxnSpPr>
          <p:cNvPr id="286" name="Google Shape;286;p35"/>
          <p:cNvCxnSpPr>
            <a:stCxn id="277" idx="7"/>
            <a:endCxn id="264" idx="2"/>
          </p:cNvCxnSpPr>
          <p:nvPr/>
        </p:nvCxnSpPr>
        <p:spPr>
          <a:xfrm>
            <a:off x="5475510" y="2668334"/>
            <a:ext cx="521700" cy="15000"/>
          </a:xfrm>
          <a:prstGeom prst="straightConnector1">
            <a:avLst/>
          </a:prstGeom>
          <a:noFill/>
          <a:ln cap="flat" cmpd="sng" w="9525">
            <a:solidFill>
              <a:schemeClr val="dk2"/>
            </a:solidFill>
            <a:prstDash val="solid"/>
            <a:round/>
            <a:headEnd len="med" w="med" type="none"/>
            <a:tailEnd len="med" w="med" type="none"/>
          </a:ln>
        </p:spPr>
      </p:cxnSp>
      <p:cxnSp>
        <p:nvCxnSpPr>
          <p:cNvPr id="287" name="Google Shape;287;p35"/>
          <p:cNvCxnSpPr>
            <a:stCxn id="277" idx="6"/>
            <a:endCxn id="265" idx="2"/>
          </p:cNvCxnSpPr>
          <p:nvPr/>
        </p:nvCxnSpPr>
        <p:spPr>
          <a:xfrm>
            <a:off x="5523750" y="2774613"/>
            <a:ext cx="473400" cy="303000"/>
          </a:xfrm>
          <a:prstGeom prst="straightConnector1">
            <a:avLst/>
          </a:prstGeom>
          <a:noFill/>
          <a:ln cap="flat" cmpd="sng" w="9525">
            <a:solidFill>
              <a:schemeClr val="dk2"/>
            </a:solidFill>
            <a:prstDash val="solid"/>
            <a:round/>
            <a:headEnd len="med" w="med" type="none"/>
            <a:tailEnd len="med" w="med" type="none"/>
          </a:ln>
        </p:spPr>
      </p:cxnSp>
      <p:cxnSp>
        <p:nvCxnSpPr>
          <p:cNvPr id="288" name="Google Shape;288;p35"/>
          <p:cNvCxnSpPr>
            <a:stCxn id="277" idx="6"/>
            <a:endCxn id="266" idx="2"/>
          </p:cNvCxnSpPr>
          <p:nvPr/>
        </p:nvCxnSpPr>
        <p:spPr>
          <a:xfrm>
            <a:off x="5523750" y="2774613"/>
            <a:ext cx="473400" cy="697200"/>
          </a:xfrm>
          <a:prstGeom prst="straightConnector1">
            <a:avLst/>
          </a:prstGeom>
          <a:noFill/>
          <a:ln cap="flat" cmpd="sng" w="9525">
            <a:solidFill>
              <a:schemeClr val="dk2"/>
            </a:solidFill>
            <a:prstDash val="solid"/>
            <a:round/>
            <a:headEnd len="med" w="med" type="none"/>
            <a:tailEnd len="med" w="med" type="none"/>
          </a:ln>
        </p:spPr>
      </p:cxnSp>
      <p:cxnSp>
        <p:nvCxnSpPr>
          <p:cNvPr id="289" name="Google Shape;289;p35"/>
          <p:cNvCxnSpPr>
            <a:stCxn id="277" idx="6"/>
            <a:endCxn id="267" idx="2"/>
          </p:cNvCxnSpPr>
          <p:nvPr/>
        </p:nvCxnSpPr>
        <p:spPr>
          <a:xfrm>
            <a:off x="5523750" y="2774613"/>
            <a:ext cx="473400" cy="1113600"/>
          </a:xfrm>
          <a:prstGeom prst="straightConnector1">
            <a:avLst/>
          </a:prstGeom>
          <a:noFill/>
          <a:ln cap="flat" cmpd="sng" w="9525">
            <a:solidFill>
              <a:schemeClr val="dk2"/>
            </a:solidFill>
            <a:prstDash val="solid"/>
            <a:round/>
            <a:headEnd len="med" w="med" type="none"/>
            <a:tailEnd len="med" w="med" type="none"/>
          </a:ln>
        </p:spPr>
      </p:cxnSp>
      <p:cxnSp>
        <p:nvCxnSpPr>
          <p:cNvPr id="290" name="Google Shape;290;p35"/>
          <p:cNvCxnSpPr>
            <a:stCxn id="277" idx="5"/>
            <a:endCxn id="268" idx="2"/>
          </p:cNvCxnSpPr>
          <p:nvPr/>
        </p:nvCxnSpPr>
        <p:spPr>
          <a:xfrm>
            <a:off x="5475510" y="2880891"/>
            <a:ext cx="521700" cy="1423500"/>
          </a:xfrm>
          <a:prstGeom prst="straightConnector1">
            <a:avLst/>
          </a:prstGeom>
          <a:noFill/>
          <a:ln cap="flat" cmpd="sng" w="9525">
            <a:solidFill>
              <a:schemeClr val="dk2"/>
            </a:solidFill>
            <a:prstDash val="solid"/>
            <a:round/>
            <a:headEnd len="med" w="med" type="none"/>
            <a:tailEnd len="med" w="med" type="none"/>
          </a:ln>
        </p:spPr>
      </p:cxnSp>
      <p:cxnSp>
        <p:nvCxnSpPr>
          <p:cNvPr id="291" name="Google Shape;291;p35"/>
          <p:cNvCxnSpPr>
            <a:stCxn id="277" idx="5"/>
            <a:endCxn id="269" idx="3"/>
          </p:cNvCxnSpPr>
          <p:nvPr/>
        </p:nvCxnSpPr>
        <p:spPr>
          <a:xfrm>
            <a:off x="5475510" y="2880891"/>
            <a:ext cx="569700" cy="1946100"/>
          </a:xfrm>
          <a:prstGeom prst="straightConnector1">
            <a:avLst/>
          </a:prstGeom>
          <a:noFill/>
          <a:ln cap="flat" cmpd="sng" w="9525">
            <a:solidFill>
              <a:schemeClr val="dk2"/>
            </a:solidFill>
            <a:prstDash val="solid"/>
            <a:round/>
            <a:headEnd len="med" w="med" type="none"/>
            <a:tailEnd len="med" w="med" type="none"/>
          </a:ln>
        </p:spPr>
      </p:cxnSp>
      <p:cxnSp>
        <p:nvCxnSpPr>
          <p:cNvPr id="292" name="Google Shape;292;p35"/>
          <p:cNvCxnSpPr>
            <a:stCxn id="278" idx="7"/>
            <a:endCxn id="263" idx="2"/>
          </p:cNvCxnSpPr>
          <p:nvPr/>
        </p:nvCxnSpPr>
        <p:spPr>
          <a:xfrm flipH="1" rot="10800000">
            <a:off x="5475510" y="2289109"/>
            <a:ext cx="521700" cy="889200"/>
          </a:xfrm>
          <a:prstGeom prst="straightConnector1">
            <a:avLst/>
          </a:prstGeom>
          <a:noFill/>
          <a:ln cap="flat" cmpd="sng" w="9525">
            <a:solidFill>
              <a:schemeClr val="dk2"/>
            </a:solidFill>
            <a:prstDash val="solid"/>
            <a:round/>
            <a:headEnd len="med" w="med" type="none"/>
            <a:tailEnd len="med" w="med" type="none"/>
          </a:ln>
        </p:spPr>
      </p:cxnSp>
      <p:cxnSp>
        <p:nvCxnSpPr>
          <p:cNvPr id="293" name="Google Shape;293;p35"/>
          <p:cNvCxnSpPr>
            <a:stCxn id="278" idx="6"/>
            <a:endCxn id="264" idx="1"/>
          </p:cNvCxnSpPr>
          <p:nvPr/>
        </p:nvCxnSpPr>
        <p:spPr>
          <a:xfrm flipH="1" rot="10800000">
            <a:off x="5523750" y="2577188"/>
            <a:ext cx="521700" cy="707400"/>
          </a:xfrm>
          <a:prstGeom prst="straightConnector1">
            <a:avLst/>
          </a:prstGeom>
          <a:noFill/>
          <a:ln cap="flat" cmpd="sng" w="9525">
            <a:solidFill>
              <a:schemeClr val="dk2"/>
            </a:solidFill>
            <a:prstDash val="solid"/>
            <a:round/>
            <a:headEnd len="med" w="med" type="none"/>
            <a:tailEnd len="med" w="med" type="none"/>
          </a:ln>
        </p:spPr>
      </p:cxnSp>
      <p:cxnSp>
        <p:nvCxnSpPr>
          <p:cNvPr id="294" name="Google Shape;294;p35"/>
          <p:cNvCxnSpPr>
            <a:stCxn id="278" idx="6"/>
            <a:endCxn id="266" idx="1"/>
          </p:cNvCxnSpPr>
          <p:nvPr/>
        </p:nvCxnSpPr>
        <p:spPr>
          <a:xfrm>
            <a:off x="5523750" y="3284588"/>
            <a:ext cx="521700" cy="81000"/>
          </a:xfrm>
          <a:prstGeom prst="straightConnector1">
            <a:avLst/>
          </a:prstGeom>
          <a:noFill/>
          <a:ln cap="flat" cmpd="sng" w="9525">
            <a:solidFill>
              <a:schemeClr val="dk2"/>
            </a:solidFill>
            <a:prstDash val="solid"/>
            <a:round/>
            <a:headEnd len="med" w="med" type="none"/>
            <a:tailEnd len="med" w="med" type="none"/>
          </a:ln>
        </p:spPr>
      </p:cxnSp>
      <p:cxnSp>
        <p:nvCxnSpPr>
          <p:cNvPr id="295" name="Google Shape;295;p35"/>
          <p:cNvCxnSpPr>
            <a:stCxn id="278" idx="6"/>
            <a:endCxn id="267" idx="3"/>
          </p:cNvCxnSpPr>
          <p:nvPr/>
        </p:nvCxnSpPr>
        <p:spPr>
          <a:xfrm>
            <a:off x="5523750" y="3284588"/>
            <a:ext cx="521700" cy="709800"/>
          </a:xfrm>
          <a:prstGeom prst="straightConnector1">
            <a:avLst/>
          </a:prstGeom>
          <a:noFill/>
          <a:ln cap="flat" cmpd="sng" w="9525">
            <a:solidFill>
              <a:schemeClr val="dk2"/>
            </a:solidFill>
            <a:prstDash val="solid"/>
            <a:round/>
            <a:headEnd len="med" w="med" type="none"/>
            <a:tailEnd len="med" w="med" type="none"/>
          </a:ln>
        </p:spPr>
      </p:cxnSp>
      <p:cxnSp>
        <p:nvCxnSpPr>
          <p:cNvPr id="296" name="Google Shape;296;p35"/>
          <p:cNvCxnSpPr>
            <a:stCxn id="278" idx="5"/>
            <a:endCxn id="268" idx="3"/>
          </p:cNvCxnSpPr>
          <p:nvPr/>
        </p:nvCxnSpPr>
        <p:spPr>
          <a:xfrm>
            <a:off x="5475510" y="3390866"/>
            <a:ext cx="569700" cy="1020000"/>
          </a:xfrm>
          <a:prstGeom prst="straightConnector1">
            <a:avLst/>
          </a:prstGeom>
          <a:noFill/>
          <a:ln cap="flat" cmpd="sng" w="9525">
            <a:solidFill>
              <a:schemeClr val="dk2"/>
            </a:solidFill>
            <a:prstDash val="solid"/>
            <a:round/>
            <a:headEnd len="med" w="med" type="none"/>
            <a:tailEnd len="med" w="med" type="none"/>
          </a:ln>
        </p:spPr>
      </p:cxnSp>
      <p:cxnSp>
        <p:nvCxnSpPr>
          <p:cNvPr id="297" name="Google Shape;297;p35"/>
          <p:cNvCxnSpPr>
            <a:stCxn id="278" idx="5"/>
            <a:endCxn id="269" idx="3"/>
          </p:cNvCxnSpPr>
          <p:nvPr/>
        </p:nvCxnSpPr>
        <p:spPr>
          <a:xfrm>
            <a:off x="5475510" y="3390866"/>
            <a:ext cx="569700" cy="1436400"/>
          </a:xfrm>
          <a:prstGeom prst="straightConnector1">
            <a:avLst/>
          </a:prstGeom>
          <a:noFill/>
          <a:ln cap="flat" cmpd="sng" w="9525">
            <a:solidFill>
              <a:schemeClr val="dk2"/>
            </a:solidFill>
            <a:prstDash val="solid"/>
            <a:round/>
            <a:headEnd len="med" w="med" type="none"/>
            <a:tailEnd len="med" w="med" type="none"/>
          </a:ln>
        </p:spPr>
      </p:cxnSp>
      <p:cxnSp>
        <p:nvCxnSpPr>
          <p:cNvPr id="298" name="Google Shape;298;p35"/>
          <p:cNvCxnSpPr>
            <a:stCxn id="279" idx="6"/>
            <a:endCxn id="263" idx="2"/>
          </p:cNvCxnSpPr>
          <p:nvPr/>
        </p:nvCxnSpPr>
        <p:spPr>
          <a:xfrm flipH="1" rot="10800000">
            <a:off x="5523750" y="2289163"/>
            <a:ext cx="473400" cy="1505400"/>
          </a:xfrm>
          <a:prstGeom prst="straightConnector1">
            <a:avLst/>
          </a:prstGeom>
          <a:noFill/>
          <a:ln cap="flat" cmpd="sng" w="9525">
            <a:solidFill>
              <a:schemeClr val="dk2"/>
            </a:solidFill>
            <a:prstDash val="solid"/>
            <a:round/>
            <a:headEnd len="med" w="med" type="none"/>
            <a:tailEnd len="med" w="med" type="none"/>
          </a:ln>
        </p:spPr>
      </p:cxnSp>
      <p:cxnSp>
        <p:nvCxnSpPr>
          <p:cNvPr id="299" name="Google Shape;299;p35"/>
          <p:cNvCxnSpPr>
            <a:stCxn id="279" idx="6"/>
            <a:endCxn id="264" idx="1"/>
          </p:cNvCxnSpPr>
          <p:nvPr/>
        </p:nvCxnSpPr>
        <p:spPr>
          <a:xfrm flipH="1" rot="10800000">
            <a:off x="5523750" y="2577163"/>
            <a:ext cx="521700" cy="1217400"/>
          </a:xfrm>
          <a:prstGeom prst="straightConnector1">
            <a:avLst/>
          </a:prstGeom>
          <a:noFill/>
          <a:ln cap="flat" cmpd="sng" w="9525">
            <a:solidFill>
              <a:schemeClr val="dk2"/>
            </a:solidFill>
            <a:prstDash val="solid"/>
            <a:round/>
            <a:headEnd len="med" w="med" type="none"/>
            <a:tailEnd len="med" w="med" type="none"/>
          </a:ln>
        </p:spPr>
      </p:cxnSp>
      <p:cxnSp>
        <p:nvCxnSpPr>
          <p:cNvPr id="300" name="Google Shape;300;p35"/>
          <p:cNvCxnSpPr>
            <a:stCxn id="279" idx="7"/>
            <a:endCxn id="266" idx="1"/>
          </p:cNvCxnSpPr>
          <p:nvPr/>
        </p:nvCxnSpPr>
        <p:spPr>
          <a:xfrm flipH="1" rot="10800000">
            <a:off x="5475510" y="3365784"/>
            <a:ext cx="569700" cy="322500"/>
          </a:xfrm>
          <a:prstGeom prst="straightConnector1">
            <a:avLst/>
          </a:prstGeom>
          <a:noFill/>
          <a:ln cap="flat" cmpd="sng" w="9525">
            <a:solidFill>
              <a:schemeClr val="dk2"/>
            </a:solidFill>
            <a:prstDash val="solid"/>
            <a:round/>
            <a:headEnd len="med" w="med" type="none"/>
            <a:tailEnd len="med" w="med" type="none"/>
          </a:ln>
        </p:spPr>
      </p:cxnSp>
      <p:cxnSp>
        <p:nvCxnSpPr>
          <p:cNvPr id="301" name="Google Shape;301;p35"/>
          <p:cNvCxnSpPr>
            <a:stCxn id="279" idx="6"/>
            <a:endCxn id="267" idx="4"/>
          </p:cNvCxnSpPr>
          <p:nvPr/>
        </p:nvCxnSpPr>
        <p:spPr>
          <a:xfrm>
            <a:off x="5523750" y="3794563"/>
            <a:ext cx="638100" cy="243900"/>
          </a:xfrm>
          <a:prstGeom prst="straightConnector1">
            <a:avLst/>
          </a:prstGeom>
          <a:noFill/>
          <a:ln cap="flat" cmpd="sng" w="9525">
            <a:solidFill>
              <a:schemeClr val="dk2"/>
            </a:solidFill>
            <a:prstDash val="solid"/>
            <a:round/>
            <a:headEnd len="med" w="med" type="none"/>
            <a:tailEnd len="med" w="med" type="none"/>
          </a:ln>
        </p:spPr>
      </p:cxnSp>
      <p:cxnSp>
        <p:nvCxnSpPr>
          <p:cNvPr id="302" name="Google Shape;302;p35"/>
          <p:cNvCxnSpPr>
            <a:stCxn id="279" idx="5"/>
            <a:endCxn id="268" idx="3"/>
          </p:cNvCxnSpPr>
          <p:nvPr/>
        </p:nvCxnSpPr>
        <p:spPr>
          <a:xfrm>
            <a:off x="5475510" y="3900841"/>
            <a:ext cx="569700" cy="510000"/>
          </a:xfrm>
          <a:prstGeom prst="straightConnector1">
            <a:avLst/>
          </a:prstGeom>
          <a:noFill/>
          <a:ln cap="flat" cmpd="sng" w="9525">
            <a:solidFill>
              <a:schemeClr val="dk2"/>
            </a:solidFill>
            <a:prstDash val="solid"/>
            <a:round/>
            <a:headEnd len="med" w="med" type="none"/>
            <a:tailEnd len="med" w="med" type="none"/>
          </a:ln>
        </p:spPr>
      </p:cxnSp>
      <p:cxnSp>
        <p:nvCxnSpPr>
          <p:cNvPr id="303" name="Google Shape;303;p35"/>
          <p:cNvCxnSpPr>
            <a:stCxn id="279" idx="5"/>
            <a:endCxn id="269" idx="3"/>
          </p:cNvCxnSpPr>
          <p:nvPr/>
        </p:nvCxnSpPr>
        <p:spPr>
          <a:xfrm>
            <a:off x="5475510" y="3900841"/>
            <a:ext cx="569700" cy="926400"/>
          </a:xfrm>
          <a:prstGeom prst="straightConnector1">
            <a:avLst/>
          </a:prstGeom>
          <a:noFill/>
          <a:ln cap="flat" cmpd="sng" w="9525">
            <a:solidFill>
              <a:schemeClr val="dk2"/>
            </a:solidFill>
            <a:prstDash val="solid"/>
            <a:round/>
            <a:headEnd len="med" w="med" type="none"/>
            <a:tailEnd len="med" w="med" type="none"/>
          </a:ln>
        </p:spPr>
      </p:cxnSp>
      <p:cxnSp>
        <p:nvCxnSpPr>
          <p:cNvPr id="304" name="Google Shape;304;p35"/>
          <p:cNvCxnSpPr>
            <a:stCxn id="280" idx="7"/>
            <a:endCxn id="263" idx="1"/>
          </p:cNvCxnSpPr>
          <p:nvPr/>
        </p:nvCxnSpPr>
        <p:spPr>
          <a:xfrm flipH="1" rot="10800000">
            <a:off x="5475498" y="2182859"/>
            <a:ext cx="569700" cy="2015400"/>
          </a:xfrm>
          <a:prstGeom prst="straightConnector1">
            <a:avLst/>
          </a:prstGeom>
          <a:noFill/>
          <a:ln cap="flat" cmpd="sng" w="9525">
            <a:solidFill>
              <a:schemeClr val="dk2"/>
            </a:solidFill>
            <a:prstDash val="solid"/>
            <a:round/>
            <a:headEnd len="med" w="med" type="none"/>
            <a:tailEnd len="med" w="med" type="none"/>
          </a:ln>
        </p:spPr>
      </p:cxnSp>
      <p:cxnSp>
        <p:nvCxnSpPr>
          <p:cNvPr id="305" name="Google Shape;305;p35"/>
          <p:cNvCxnSpPr>
            <a:stCxn id="280" idx="6"/>
            <a:endCxn id="264" idx="2"/>
          </p:cNvCxnSpPr>
          <p:nvPr/>
        </p:nvCxnSpPr>
        <p:spPr>
          <a:xfrm flipH="1" rot="10800000">
            <a:off x="5523738" y="2683338"/>
            <a:ext cx="473400" cy="1621200"/>
          </a:xfrm>
          <a:prstGeom prst="straightConnector1">
            <a:avLst/>
          </a:prstGeom>
          <a:noFill/>
          <a:ln cap="flat" cmpd="sng" w="9525">
            <a:solidFill>
              <a:schemeClr val="dk2"/>
            </a:solidFill>
            <a:prstDash val="solid"/>
            <a:round/>
            <a:headEnd len="med" w="med" type="none"/>
            <a:tailEnd len="med" w="med" type="none"/>
          </a:ln>
        </p:spPr>
      </p:cxnSp>
      <p:cxnSp>
        <p:nvCxnSpPr>
          <p:cNvPr id="306" name="Google Shape;306;p35"/>
          <p:cNvCxnSpPr>
            <a:stCxn id="280" idx="6"/>
            <a:endCxn id="265" idx="2"/>
          </p:cNvCxnSpPr>
          <p:nvPr/>
        </p:nvCxnSpPr>
        <p:spPr>
          <a:xfrm flipH="1" rot="10800000">
            <a:off x="5523738" y="3077538"/>
            <a:ext cx="473400" cy="1227000"/>
          </a:xfrm>
          <a:prstGeom prst="straightConnector1">
            <a:avLst/>
          </a:prstGeom>
          <a:noFill/>
          <a:ln cap="flat" cmpd="sng" w="9525">
            <a:solidFill>
              <a:schemeClr val="dk2"/>
            </a:solidFill>
            <a:prstDash val="solid"/>
            <a:round/>
            <a:headEnd len="med" w="med" type="none"/>
            <a:tailEnd len="med" w="med" type="none"/>
          </a:ln>
        </p:spPr>
      </p:cxnSp>
      <p:cxnSp>
        <p:nvCxnSpPr>
          <p:cNvPr id="307" name="Google Shape;307;p35"/>
          <p:cNvCxnSpPr>
            <a:stCxn id="280" idx="6"/>
            <a:endCxn id="266" idx="3"/>
          </p:cNvCxnSpPr>
          <p:nvPr/>
        </p:nvCxnSpPr>
        <p:spPr>
          <a:xfrm flipH="1" rot="10800000">
            <a:off x="5523738" y="3578238"/>
            <a:ext cx="521700" cy="726300"/>
          </a:xfrm>
          <a:prstGeom prst="straightConnector1">
            <a:avLst/>
          </a:prstGeom>
          <a:noFill/>
          <a:ln cap="flat" cmpd="sng" w="9525">
            <a:solidFill>
              <a:schemeClr val="dk2"/>
            </a:solidFill>
            <a:prstDash val="solid"/>
            <a:round/>
            <a:headEnd len="med" w="med" type="none"/>
            <a:tailEnd len="med" w="med" type="none"/>
          </a:ln>
        </p:spPr>
      </p:cxnSp>
      <p:cxnSp>
        <p:nvCxnSpPr>
          <p:cNvPr id="308" name="Google Shape;308;p35"/>
          <p:cNvCxnSpPr>
            <a:stCxn id="280" idx="6"/>
            <a:endCxn id="269" idx="2"/>
          </p:cNvCxnSpPr>
          <p:nvPr/>
        </p:nvCxnSpPr>
        <p:spPr>
          <a:xfrm>
            <a:off x="5523738" y="4304538"/>
            <a:ext cx="473400" cy="416400"/>
          </a:xfrm>
          <a:prstGeom prst="straightConnector1">
            <a:avLst/>
          </a:prstGeom>
          <a:noFill/>
          <a:ln cap="flat" cmpd="sng" w="9525">
            <a:solidFill>
              <a:schemeClr val="dk2"/>
            </a:solidFill>
            <a:prstDash val="solid"/>
            <a:round/>
            <a:headEnd len="med" w="med" type="none"/>
            <a:tailEnd len="med" w="med" type="none"/>
          </a:ln>
        </p:spPr>
      </p:cxnSp>
      <p:cxnSp>
        <p:nvCxnSpPr>
          <p:cNvPr id="309" name="Google Shape;309;p35"/>
          <p:cNvCxnSpPr>
            <a:stCxn id="280" idx="6"/>
            <a:endCxn id="268" idx="2"/>
          </p:cNvCxnSpPr>
          <p:nvPr/>
        </p:nvCxnSpPr>
        <p:spPr>
          <a:xfrm>
            <a:off x="5523738" y="4304538"/>
            <a:ext cx="473400" cy="0"/>
          </a:xfrm>
          <a:prstGeom prst="straightConnector1">
            <a:avLst/>
          </a:prstGeom>
          <a:noFill/>
          <a:ln cap="flat" cmpd="sng" w="9525">
            <a:solidFill>
              <a:schemeClr val="dk2"/>
            </a:solidFill>
            <a:prstDash val="solid"/>
            <a:round/>
            <a:headEnd len="med" w="med" type="none"/>
            <a:tailEnd len="med" w="med" type="none"/>
          </a:ln>
        </p:spPr>
      </p:cxnSp>
      <p:cxnSp>
        <p:nvCxnSpPr>
          <p:cNvPr id="310" name="Google Shape;310;p35"/>
          <p:cNvCxnSpPr>
            <a:stCxn id="263" idx="6"/>
            <a:endCxn id="270" idx="2"/>
          </p:cNvCxnSpPr>
          <p:nvPr/>
        </p:nvCxnSpPr>
        <p:spPr>
          <a:xfrm>
            <a:off x="6326475" y="2289113"/>
            <a:ext cx="266700" cy="0"/>
          </a:xfrm>
          <a:prstGeom prst="straightConnector1">
            <a:avLst/>
          </a:prstGeom>
          <a:noFill/>
          <a:ln cap="flat" cmpd="sng" w="9525">
            <a:solidFill>
              <a:schemeClr val="dk2"/>
            </a:solidFill>
            <a:prstDash val="solid"/>
            <a:round/>
            <a:headEnd len="med" w="med" type="none"/>
            <a:tailEnd len="med" w="med" type="none"/>
          </a:ln>
        </p:spPr>
      </p:cxnSp>
      <p:cxnSp>
        <p:nvCxnSpPr>
          <p:cNvPr id="311" name="Google Shape;311;p35"/>
          <p:cNvCxnSpPr>
            <a:stCxn id="263" idx="6"/>
            <a:endCxn id="271" idx="1"/>
          </p:cNvCxnSpPr>
          <p:nvPr/>
        </p:nvCxnSpPr>
        <p:spPr>
          <a:xfrm>
            <a:off x="6326475" y="2289113"/>
            <a:ext cx="315000" cy="288000"/>
          </a:xfrm>
          <a:prstGeom prst="straightConnector1">
            <a:avLst/>
          </a:prstGeom>
          <a:noFill/>
          <a:ln cap="flat" cmpd="sng" w="9525">
            <a:solidFill>
              <a:schemeClr val="dk2"/>
            </a:solidFill>
            <a:prstDash val="solid"/>
            <a:round/>
            <a:headEnd len="med" w="med" type="none"/>
            <a:tailEnd len="med" w="med" type="none"/>
          </a:ln>
        </p:spPr>
      </p:cxnSp>
      <p:cxnSp>
        <p:nvCxnSpPr>
          <p:cNvPr id="312" name="Google Shape;312;p35"/>
          <p:cNvCxnSpPr>
            <a:stCxn id="263" idx="6"/>
            <a:endCxn id="273" idx="3"/>
          </p:cNvCxnSpPr>
          <p:nvPr/>
        </p:nvCxnSpPr>
        <p:spPr>
          <a:xfrm>
            <a:off x="6326475" y="2289113"/>
            <a:ext cx="315000" cy="1289100"/>
          </a:xfrm>
          <a:prstGeom prst="straightConnector1">
            <a:avLst/>
          </a:prstGeom>
          <a:noFill/>
          <a:ln cap="flat" cmpd="sng" w="9525">
            <a:solidFill>
              <a:schemeClr val="dk2"/>
            </a:solidFill>
            <a:prstDash val="solid"/>
            <a:round/>
            <a:headEnd len="med" w="med" type="none"/>
            <a:tailEnd len="med" w="med" type="none"/>
          </a:ln>
        </p:spPr>
      </p:cxnSp>
      <p:cxnSp>
        <p:nvCxnSpPr>
          <p:cNvPr id="313" name="Google Shape;313;p35"/>
          <p:cNvCxnSpPr>
            <a:stCxn id="263" idx="5"/>
            <a:endCxn id="272" idx="1"/>
          </p:cNvCxnSpPr>
          <p:nvPr/>
        </p:nvCxnSpPr>
        <p:spPr>
          <a:xfrm>
            <a:off x="6278235" y="2395391"/>
            <a:ext cx="363300" cy="576000"/>
          </a:xfrm>
          <a:prstGeom prst="straightConnector1">
            <a:avLst/>
          </a:prstGeom>
          <a:noFill/>
          <a:ln cap="flat" cmpd="sng" w="9525">
            <a:solidFill>
              <a:schemeClr val="dk2"/>
            </a:solidFill>
            <a:prstDash val="solid"/>
            <a:round/>
            <a:headEnd len="med" w="med" type="none"/>
            <a:tailEnd len="med" w="med" type="none"/>
          </a:ln>
        </p:spPr>
      </p:cxnSp>
      <p:cxnSp>
        <p:nvCxnSpPr>
          <p:cNvPr id="314" name="Google Shape;314;p35"/>
          <p:cNvCxnSpPr>
            <a:stCxn id="263" idx="6"/>
            <a:endCxn id="274" idx="2"/>
          </p:cNvCxnSpPr>
          <p:nvPr/>
        </p:nvCxnSpPr>
        <p:spPr>
          <a:xfrm>
            <a:off x="6326475" y="2289113"/>
            <a:ext cx="266700" cy="1599000"/>
          </a:xfrm>
          <a:prstGeom prst="straightConnector1">
            <a:avLst/>
          </a:prstGeom>
          <a:noFill/>
          <a:ln cap="flat" cmpd="sng" w="9525">
            <a:solidFill>
              <a:schemeClr val="dk2"/>
            </a:solidFill>
            <a:prstDash val="solid"/>
            <a:round/>
            <a:headEnd len="med" w="med" type="none"/>
            <a:tailEnd len="med" w="med" type="none"/>
          </a:ln>
        </p:spPr>
      </p:cxnSp>
      <p:cxnSp>
        <p:nvCxnSpPr>
          <p:cNvPr id="315" name="Google Shape;315;p35"/>
          <p:cNvCxnSpPr>
            <a:stCxn id="263" idx="6"/>
            <a:endCxn id="275" idx="2"/>
          </p:cNvCxnSpPr>
          <p:nvPr/>
        </p:nvCxnSpPr>
        <p:spPr>
          <a:xfrm>
            <a:off x="6326475" y="2289113"/>
            <a:ext cx="266700" cy="2015400"/>
          </a:xfrm>
          <a:prstGeom prst="straightConnector1">
            <a:avLst/>
          </a:prstGeom>
          <a:noFill/>
          <a:ln cap="flat" cmpd="sng" w="9525">
            <a:solidFill>
              <a:schemeClr val="dk2"/>
            </a:solidFill>
            <a:prstDash val="solid"/>
            <a:round/>
            <a:headEnd len="med" w="med" type="none"/>
            <a:tailEnd len="med" w="med" type="none"/>
          </a:ln>
        </p:spPr>
      </p:cxnSp>
      <p:cxnSp>
        <p:nvCxnSpPr>
          <p:cNvPr id="316" name="Google Shape;316;p35"/>
          <p:cNvCxnSpPr>
            <a:endCxn id="276" idx="3"/>
          </p:cNvCxnSpPr>
          <p:nvPr/>
        </p:nvCxnSpPr>
        <p:spPr>
          <a:xfrm>
            <a:off x="6326540" y="2289128"/>
            <a:ext cx="315000" cy="2538000"/>
          </a:xfrm>
          <a:prstGeom prst="straightConnector1">
            <a:avLst/>
          </a:prstGeom>
          <a:noFill/>
          <a:ln cap="flat" cmpd="sng" w="9525">
            <a:solidFill>
              <a:schemeClr val="dk2"/>
            </a:solidFill>
            <a:prstDash val="solid"/>
            <a:round/>
            <a:headEnd len="med" w="med" type="none"/>
            <a:tailEnd len="med" w="med" type="none"/>
          </a:ln>
        </p:spPr>
      </p:cxnSp>
      <p:cxnSp>
        <p:nvCxnSpPr>
          <p:cNvPr id="317" name="Google Shape;317;p35"/>
          <p:cNvCxnSpPr>
            <a:stCxn id="269" idx="6"/>
            <a:endCxn id="270" idx="2"/>
          </p:cNvCxnSpPr>
          <p:nvPr/>
        </p:nvCxnSpPr>
        <p:spPr>
          <a:xfrm flipH="1" rot="10800000">
            <a:off x="6326475" y="2289038"/>
            <a:ext cx="266700" cy="2431800"/>
          </a:xfrm>
          <a:prstGeom prst="straightConnector1">
            <a:avLst/>
          </a:prstGeom>
          <a:noFill/>
          <a:ln cap="flat" cmpd="sng" w="9525">
            <a:solidFill>
              <a:schemeClr val="dk2"/>
            </a:solidFill>
            <a:prstDash val="solid"/>
            <a:round/>
            <a:headEnd len="med" w="med" type="none"/>
            <a:tailEnd len="med" w="med" type="none"/>
          </a:ln>
        </p:spPr>
      </p:cxnSp>
      <p:cxnSp>
        <p:nvCxnSpPr>
          <p:cNvPr id="318" name="Google Shape;318;p35"/>
          <p:cNvCxnSpPr>
            <a:stCxn id="269" idx="7"/>
            <a:endCxn id="271" idx="2"/>
          </p:cNvCxnSpPr>
          <p:nvPr/>
        </p:nvCxnSpPr>
        <p:spPr>
          <a:xfrm flipH="1" rot="10800000">
            <a:off x="6278235" y="2683459"/>
            <a:ext cx="315000" cy="1931100"/>
          </a:xfrm>
          <a:prstGeom prst="straightConnector1">
            <a:avLst/>
          </a:prstGeom>
          <a:noFill/>
          <a:ln cap="flat" cmpd="sng" w="9525">
            <a:solidFill>
              <a:schemeClr val="dk2"/>
            </a:solidFill>
            <a:prstDash val="solid"/>
            <a:round/>
            <a:headEnd len="med" w="med" type="none"/>
            <a:tailEnd len="med" w="med" type="none"/>
          </a:ln>
        </p:spPr>
      </p:cxnSp>
      <p:cxnSp>
        <p:nvCxnSpPr>
          <p:cNvPr id="319" name="Google Shape;319;p35"/>
          <p:cNvCxnSpPr>
            <a:stCxn id="269" idx="7"/>
            <a:endCxn id="272" idx="3"/>
          </p:cNvCxnSpPr>
          <p:nvPr/>
        </p:nvCxnSpPr>
        <p:spPr>
          <a:xfrm flipH="1" rot="10800000">
            <a:off x="6278235" y="3183859"/>
            <a:ext cx="363300" cy="1430700"/>
          </a:xfrm>
          <a:prstGeom prst="straightConnector1">
            <a:avLst/>
          </a:prstGeom>
          <a:noFill/>
          <a:ln cap="flat" cmpd="sng" w="9525">
            <a:solidFill>
              <a:schemeClr val="dk2"/>
            </a:solidFill>
            <a:prstDash val="solid"/>
            <a:round/>
            <a:headEnd len="med" w="med" type="none"/>
            <a:tailEnd len="med" w="med" type="none"/>
          </a:ln>
        </p:spPr>
      </p:cxnSp>
      <p:cxnSp>
        <p:nvCxnSpPr>
          <p:cNvPr id="320" name="Google Shape;320;p35"/>
          <p:cNvCxnSpPr>
            <a:stCxn id="269" idx="7"/>
            <a:endCxn id="273" idx="2"/>
          </p:cNvCxnSpPr>
          <p:nvPr/>
        </p:nvCxnSpPr>
        <p:spPr>
          <a:xfrm flipH="1" rot="10800000">
            <a:off x="6278235" y="3471859"/>
            <a:ext cx="315000" cy="1142700"/>
          </a:xfrm>
          <a:prstGeom prst="straightConnector1">
            <a:avLst/>
          </a:prstGeom>
          <a:noFill/>
          <a:ln cap="flat" cmpd="sng" w="9525">
            <a:solidFill>
              <a:schemeClr val="dk2"/>
            </a:solidFill>
            <a:prstDash val="solid"/>
            <a:round/>
            <a:headEnd len="med" w="med" type="none"/>
            <a:tailEnd len="med" w="med" type="none"/>
          </a:ln>
        </p:spPr>
      </p:cxnSp>
      <p:cxnSp>
        <p:nvCxnSpPr>
          <p:cNvPr id="321" name="Google Shape;321;p35"/>
          <p:cNvCxnSpPr>
            <a:stCxn id="269" idx="6"/>
            <a:endCxn id="274" idx="2"/>
          </p:cNvCxnSpPr>
          <p:nvPr/>
        </p:nvCxnSpPr>
        <p:spPr>
          <a:xfrm flipH="1" rot="10800000">
            <a:off x="6326475" y="3888338"/>
            <a:ext cx="266700" cy="832500"/>
          </a:xfrm>
          <a:prstGeom prst="straightConnector1">
            <a:avLst/>
          </a:prstGeom>
          <a:noFill/>
          <a:ln cap="flat" cmpd="sng" w="9525">
            <a:solidFill>
              <a:schemeClr val="dk2"/>
            </a:solidFill>
            <a:prstDash val="solid"/>
            <a:round/>
            <a:headEnd len="med" w="med" type="none"/>
            <a:tailEnd len="med" w="med" type="none"/>
          </a:ln>
        </p:spPr>
      </p:cxnSp>
      <p:cxnSp>
        <p:nvCxnSpPr>
          <p:cNvPr id="322" name="Google Shape;322;p35"/>
          <p:cNvCxnSpPr>
            <a:stCxn id="269" idx="6"/>
            <a:endCxn id="276" idx="2"/>
          </p:cNvCxnSpPr>
          <p:nvPr/>
        </p:nvCxnSpPr>
        <p:spPr>
          <a:xfrm>
            <a:off x="6326475" y="4720838"/>
            <a:ext cx="266700" cy="0"/>
          </a:xfrm>
          <a:prstGeom prst="straightConnector1">
            <a:avLst/>
          </a:prstGeom>
          <a:noFill/>
          <a:ln cap="flat" cmpd="sng" w="9525">
            <a:solidFill>
              <a:schemeClr val="dk2"/>
            </a:solidFill>
            <a:prstDash val="solid"/>
            <a:round/>
            <a:headEnd len="med" w="med" type="none"/>
            <a:tailEnd len="med" w="med" type="none"/>
          </a:ln>
        </p:spPr>
      </p:cxnSp>
      <p:cxnSp>
        <p:nvCxnSpPr>
          <p:cNvPr id="323" name="Google Shape;323;p35"/>
          <p:cNvCxnSpPr>
            <a:stCxn id="269" idx="5"/>
            <a:endCxn id="275" idx="2"/>
          </p:cNvCxnSpPr>
          <p:nvPr/>
        </p:nvCxnSpPr>
        <p:spPr>
          <a:xfrm flipH="1" rot="10800000">
            <a:off x="6278235" y="4304516"/>
            <a:ext cx="315000" cy="522600"/>
          </a:xfrm>
          <a:prstGeom prst="straightConnector1">
            <a:avLst/>
          </a:prstGeom>
          <a:noFill/>
          <a:ln cap="flat" cmpd="sng" w="9525">
            <a:solidFill>
              <a:schemeClr val="dk2"/>
            </a:solidFill>
            <a:prstDash val="solid"/>
            <a:round/>
            <a:headEnd len="med" w="med" type="none"/>
            <a:tailEnd len="med" w="med" type="none"/>
          </a:ln>
        </p:spPr>
      </p:cxnSp>
      <p:cxnSp>
        <p:nvCxnSpPr>
          <p:cNvPr id="324" name="Google Shape;324;p35"/>
          <p:cNvCxnSpPr>
            <a:stCxn id="264" idx="6"/>
            <a:endCxn id="270" idx="3"/>
          </p:cNvCxnSpPr>
          <p:nvPr/>
        </p:nvCxnSpPr>
        <p:spPr>
          <a:xfrm flipH="1" rot="10800000">
            <a:off x="6326475" y="2395388"/>
            <a:ext cx="315000" cy="288000"/>
          </a:xfrm>
          <a:prstGeom prst="straightConnector1">
            <a:avLst/>
          </a:prstGeom>
          <a:noFill/>
          <a:ln cap="flat" cmpd="sng" w="9525">
            <a:solidFill>
              <a:schemeClr val="dk2"/>
            </a:solidFill>
            <a:prstDash val="solid"/>
            <a:round/>
            <a:headEnd len="med" w="med" type="none"/>
            <a:tailEnd len="med" w="med" type="none"/>
          </a:ln>
        </p:spPr>
      </p:cxnSp>
      <p:cxnSp>
        <p:nvCxnSpPr>
          <p:cNvPr id="325" name="Google Shape;325;p35"/>
          <p:cNvCxnSpPr>
            <a:endCxn id="271" idx="2"/>
          </p:cNvCxnSpPr>
          <p:nvPr/>
        </p:nvCxnSpPr>
        <p:spPr>
          <a:xfrm>
            <a:off x="6326600" y="2683400"/>
            <a:ext cx="266700" cy="0"/>
          </a:xfrm>
          <a:prstGeom prst="straightConnector1">
            <a:avLst/>
          </a:prstGeom>
          <a:noFill/>
          <a:ln cap="flat" cmpd="sng" w="9525">
            <a:solidFill>
              <a:schemeClr val="dk2"/>
            </a:solidFill>
            <a:prstDash val="solid"/>
            <a:round/>
            <a:headEnd len="med" w="med" type="none"/>
            <a:tailEnd len="med" w="med" type="none"/>
          </a:ln>
        </p:spPr>
      </p:cxnSp>
      <p:cxnSp>
        <p:nvCxnSpPr>
          <p:cNvPr id="326" name="Google Shape;326;p35"/>
          <p:cNvCxnSpPr>
            <a:endCxn id="272" idx="2"/>
          </p:cNvCxnSpPr>
          <p:nvPr/>
        </p:nvCxnSpPr>
        <p:spPr>
          <a:xfrm>
            <a:off x="6326600" y="2683463"/>
            <a:ext cx="266700" cy="394200"/>
          </a:xfrm>
          <a:prstGeom prst="straightConnector1">
            <a:avLst/>
          </a:prstGeom>
          <a:noFill/>
          <a:ln cap="flat" cmpd="sng" w="9525">
            <a:solidFill>
              <a:schemeClr val="dk2"/>
            </a:solidFill>
            <a:prstDash val="solid"/>
            <a:round/>
            <a:headEnd len="med" w="med" type="none"/>
            <a:tailEnd len="med" w="med" type="none"/>
          </a:ln>
        </p:spPr>
      </p:cxnSp>
      <p:cxnSp>
        <p:nvCxnSpPr>
          <p:cNvPr id="327" name="Google Shape;327;p35"/>
          <p:cNvCxnSpPr>
            <a:stCxn id="264" idx="6"/>
            <a:endCxn id="273" idx="2"/>
          </p:cNvCxnSpPr>
          <p:nvPr/>
        </p:nvCxnSpPr>
        <p:spPr>
          <a:xfrm>
            <a:off x="6326475" y="2683388"/>
            <a:ext cx="266700" cy="788700"/>
          </a:xfrm>
          <a:prstGeom prst="straightConnector1">
            <a:avLst/>
          </a:prstGeom>
          <a:noFill/>
          <a:ln cap="flat" cmpd="sng" w="9525">
            <a:solidFill>
              <a:schemeClr val="dk2"/>
            </a:solidFill>
            <a:prstDash val="solid"/>
            <a:round/>
            <a:headEnd len="med" w="med" type="none"/>
            <a:tailEnd len="med" w="med" type="none"/>
          </a:ln>
        </p:spPr>
      </p:cxnSp>
      <p:cxnSp>
        <p:nvCxnSpPr>
          <p:cNvPr id="328" name="Google Shape;328;p35"/>
          <p:cNvCxnSpPr>
            <a:stCxn id="264" idx="6"/>
            <a:endCxn id="274" idx="2"/>
          </p:cNvCxnSpPr>
          <p:nvPr/>
        </p:nvCxnSpPr>
        <p:spPr>
          <a:xfrm>
            <a:off x="6326475" y="2683388"/>
            <a:ext cx="266700" cy="1204800"/>
          </a:xfrm>
          <a:prstGeom prst="straightConnector1">
            <a:avLst/>
          </a:prstGeom>
          <a:noFill/>
          <a:ln cap="flat" cmpd="sng" w="9525">
            <a:solidFill>
              <a:schemeClr val="dk2"/>
            </a:solidFill>
            <a:prstDash val="solid"/>
            <a:round/>
            <a:headEnd len="med" w="med" type="none"/>
            <a:tailEnd len="med" w="med" type="none"/>
          </a:ln>
        </p:spPr>
      </p:cxnSp>
      <p:cxnSp>
        <p:nvCxnSpPr>
          <p:cNvPr id="329" name="Google Shape;329;p35"/>
          <p:cNvCxnSpPr>
            <a:endCxn id="275" idx="2"/>
          </p:cNvCxnSpPr>
          <p:nvPr/>
        </p:nvCxnSpPr>
        <p:spPr>
          <a:xfrm>
            <a:off x="6278300" y="2789550"/>
            <a:ext cx="315000" cy="1515000"/>
          </a:xfrm>
          <a:prstGeom prst="straightConnector1">
            <a:avLst/>
          </a:prstGeom>
          <a:noFill/>
          <a:ln cap="flat" cmpd="sng" w="9525">
            <a:solidFill>
              <a:schemeClr val="dk2"/>
            </a:solidFill>
            <a:prstDash val="solid"/>
            <a:round/>
            <a:headEnd len="med" w="med" type="none"/>
            <a:tailEnd len="med" w="med" type="none"/>
          </a:ln>
        </p:spPr>
      </p:cxnSp>
      <p:cxnSp>
        <p:nvCxnSpPr>
          <p:cNvPr id="330" name="Google Shape;330;p35"/>
          <p:cNvCxnSpPr>
            <a:endCxn id="276" idx="2"/>
          </p:cNvCxnSpPr>
          <p:nvPr/>
        </p:nvCxnSpPr>
        <p:spPr>
          <a:xfrm>
            <a:off x="6326600" y="2683250"/>
            <a:ext cx="266700" cy="2037600"/>
          </a:xfrm>
          <a:prstGeom prst="straightConnector1">
            <a:avLst/>
          </a:prstGeom>
          <a:noFill/>
          <a:ln cap="flat" cmpd="sng" w="9525">
            <a:solidFill>
              <a:schemeClr val="dk2"/>
            </a:solidFill>
            <a:prstDash val="solid"/>
            <a:round/>
            <a:headEnd len="med" w="med" type="none"/>
            <a:tailEnd len="med" w="med" type="none"/>
          </a:ln>
        </p:spPr>
      </p:cxnSp>
      <p:cxnSp>
        <p:nvCxnSpPr>
          <p:cNvPr id="331" name="Google Shape;331;p35"/>
          <p:cNvCxnSpPr>
            <a:endCxn id="273" idx="2"/>
          </p:cNvCxnSpPr>
          <p:nvPr/>
        </p:nvCxnSpPr>
        <p:spPr>
          <a:xfrm>
            <a:off x="6326600" y="3471950"/>
            <a:ext cx="266700" cy="0"/>
          </a:xfrm>
          <a:prstGeom prst="straightConnector1">
            <a:avLst/>
          </a:prstGeom>
          <a:noFill/>
          <a:ln cap="flat" cmpd="sng" w="9525">
            <a:solidFill>
              <a:schemeClr val="dk2"/>
            </a:solidFill>
            <a:prstDash val="solid"/>
            <a:round/>
            <a:headEnd len="med" w="med" type="none"/>
            <a:tailEnd len="med" w="med" type="none"/>
          </a:ln>
        </p:spPr>
      </p:cxnSp>
      <p:cxnSp>
        <p:nvCxnSpPr>
          <p:cNvPr id="332" name="Google Shape;332;p35"/>
          <p:cNvCxnSpPr>
            <a:stCxn id="266" idx="6"/>
            <a:endCxn id="270" idx="2"/>
          </p:cNvCxnSpPr>
          <p:nvPr/>
        </p:nvCxnSpPr>
        <p:spPr>
          <a:xfrm flipH="1" rot="10800000">
            <a:off x="6326475" y="2289038"/>
            <a:ext cx="266700" cy="1182900"/>
          </a:xfrm>
          <a:prstGeom prst="straightConnector1">
            <a:avLst/>
          </a:prstGeom>
          <a:noFill/>
          <a:ln cap="flat" cmpd="sng" w="9525">
            <a:solidFill>
              <a:schemeClr val="dk2"/>
            </a:solidFill>
            <a:prstDash val="solid"/>
            <a:round/>
            <a:headEnd len="med" w="med" type="none"/>
            <a:tailEnd len="med" w="med" type="none"/>
          </a:ln>
        </p:spPr>
      </p:cxnSp>
      <p:cxnSp>
        <p:nvCxnSpPr>
          <p:cNvPr id="333" name="Google Shape;333;p35"/>
          <p:cNvCxnSpPr>
            <a:stCxn id="266" idx="6"/>
            <a:endCxn id="276" idx="2"/>
          </p:cNvCxnSpPr>
          <p:nvPr/>
        </p:nvCxnSpPr>
        <p:spPr>
          <a:xfrm>
            <a:off x="6326475" y="3471938"/>
            <a:ext cx="266700" cy="1248900"/>
          </a:xfrm>
          <a:prstGeom prst="straightConnector1">
            <a:avLst/>
          </a:prstGeom>
          <a:noFill/>
          <a:ln cap="flat" cmpd="sng" w="9525">
            <a:solidFill>
              <a:schemeClr val="dk2"/>
            </a:solidFill>
            <a:prstDash val="solid"/>
            <a:round/>
            <a:headEnd len="med" w="med" type="none"/>
            <a:tailEnd len="med" w="med" type="none"/>
          </a:ln>
        </p:spPr>
      </p:cxnSp>
      <p:cxnSp>
        <p:nvCxnSpPr>
          <p:cNvPr id="334" name="Google Shape;334;p35"/>
          <p:cNvCxnSpPr>
            <a:endCxn id="274" idx="1"/>
          </p:cNvCxnSpPr>
          <p:nvPr/>
        </p:nvCxnSpPr>
        <p:spPr>
          <a:xfrm>
            <a:off x="6278240" y="3578259"/>
            <a:ext cx="363300" cy="203700"/>
          </a:xfrm>
          <a:prstGeom prst="straightConnector1">
            <a:avLst/>
          </a:prstGeom>
          <a:noFill/>
          <a:ln cap="flat" cmpd="sng" w="9525">
            <a:solidFill>
              <a:schemeClr val="dk2"/>
            </a:solidFill>
            <a:prstDash val="solid"/>
            <a:round/>
            <a:headEnd len="med" w="med" type="none"/>
            <a:tailEnd len="med" w="med" type="none"/>
          </a:ln>
        </p:spPr>
      </p:cxnSp>
      <p:cxnSp>
        <p:nvCxnSpPr>
          <p:cNvPr id="335" name="Google Shape;335;p35"/>
          <p:cNvCxnSpPr>
            <a:stCxn id="266" idx="7"/>
            <a:endCxn id="272" idx="2"/>
          </p:cNvCxnSpPr>
          <p:nvPr/>
        </p:nvCxnSpPr>
        <p:spPr>
          <a:xfrm flipH="1" rot="10800000">
            <a:off x="6278235" y="3077659"/>
            <a:ext cx="315000" cy="288000"/>
          </a:xfrm>
          <a:prstGeom prst="straightConnector1">
            <a:avLst/>
          </a:prstGeom>
          <a:noFill/>
          <a:ln cap="flat" cmpd="sng" w="9525">
            <a:solidFill>
              <a:schemeClr val="dk2"/>
            </a:solidFill>
            <a:prstDash val="solid"/>
            <a:round/>
            <a:headEnd len="med" w="med" type="none"/>
            <a:tailEnd len="med" w="med" type="none"/>
          </a:ln>
        </p:spPr>
      </p:cxnSp>
      <p:cxnSp>
        <p:nvCxnSpPr>
          <p:cNvPr id="336" name="Google Shape;336;p35"/>
          <p:cNvCxnSpPr>
            <a:stCxn id="267" idx="6"/>
            <a:endCxn id="274" idx="2"/>
          </p:cNvCxnSpPr>
          <p:nvPr/>
        </p:nvCxnSpPr>
        <p:spPr>
          <a:xfrm>
            <a:off x="6326475" y="3888225"/>
            <a:ext cx="266700" cy="0"/>
          </a:xfrm>
          <a:prstGeom prst="straightConnector1">
            <a:avLst/>
          </a:prstGeom>
          <a:noFill/>
          <a:ln cap="flat" cmpd="sng" w="9525">
            <a:solidFill>
              <a:schemeClr val="dk2"/>
            </a:solidFill>
            <a:prstDash val="solid"/>
            <a:round/>
            <a:headEnd len="med" w="med" type="none"/>
            <a:tailEnd len="med" w="med" type="none"/>
          </a:ln>
        </p:spPr>
      </p:cxnSp>
      <p:cxnSp>
        <p:nvCxnSpPr>
          <p:cNvPr id="337" name="Google Shape;337;p35"/>
          <p:cNvCxnSpPr>
            <a:stCxn id="268" idx="6"/>
            <a:endCxn id="275" idx="2"/>
          </p:cNvCxnSpPr>
          <p:nvPr/>
        </p:nvCxnSpPr>
        <p:spPr>
          <a:xfrm>
            <a:off x="6326475" y="4304538"/>
            <a:ext cx="266700" cy="0"/>
          </a:xfrm>
          <a:prstGeom prst="straightConnector1">
            <a:avLst/>
          </a:prstGeom>
          <a:noFill/>
          <a:ln cap="flat" cmpd="sng" w="9525">
            <a:solidFill>
              <a:schemeClr val="dk2"/>
            </a:solidFill>
            <a:prstDash val="solid"/>
            <a:round/>
            <a:headEnd len="med" w="med" type="none"/>
            <a:tailEnd len="med" w="med" type="none"/>
          </a:ln>
        </p:spPr>
      </p:cxnSp>
      <p:cxnSp>
        <p:nvCxnSpPr>
          <p:cNvPr id="338" name="Google Shape;338;p35"/>
          <p:cNvCxnSpPr>
            <a:stCxn id="267" idx="6"/>
            <a:endCxn id="271" idx="2"/>
          </p:cNvCxnSpPr>
          <p:nvPr/>
        </p:nvCxnSpPr>
        <p:spPr>
          <a:xfrm flipH="1" rot="10800000">
            <a:off x="6326475" y="2683425"/>
            <a:ext cx="266700" cy="1204800"/>
          </a:xfrm>
          <a:prstGeom prst="straightConnector1">
            <a:avLst/>
          </a:prstGeom>
          <a:noFill/>
          <a:ln cap="flat" cmpd="sng" w="9525">
            <a:solidFill>
              <a:schemeClr val="dk2"/>
            </a:solidFill>
            <a:prstDash val="solid"/>
            <a:round/>
            <a:headEnd len="med" w="med" type="none"/>
            <a:tailEnd len="med" w="med" type="none"/>
          </a:ln>
        </p:spPr>
      </p:cxnSp>
      <p:cxnSp>
        <p:nvCxnSpPr>
          <p:cNvPr id="339" name="Google Shape;339;p35"/>
          <p:cNvCxnSpPr>
            <a:stCxn id="267" idx="6"/>
            <a:endCxn id="276" idx="1"/>
          </p:cNvCxnSpPr>
          <p:nvPr/>
        </p:nvCxnSpPr>
        <p:spPr>
          <a:xfrm>
            <a:off x="6326475" y="3888225"/>
            <a:ext cx="315000" cy="726300"/>
          </a:xfrm>
          <a:prstGeom prst="straightConnector1">
            <a:avLst/>
          </a:prstGeom>
          <a:noFill/>
          <a:ln cap="flat" cmpd="sng" w="9525">
            <a:solidFill>
              <a:schemeClr val="dk2"/>
            </a:solidFill>
            <a:prstDash val="solid"/>
            <a:round/>
            <a:headEnd len="med" w="med" type="none"/>
            <a:tailEnd len="med" w="med" type="none"/>
          </a:ln>
        </p:spPr>
      </p:cxnSp>
      <p:cxnSp>
        <p:nvCxnSpPr>
          <p:cNvPr id="340" name="Google Shape;340;p35"/>
          <p:cNvCxnSpPr>
            <a:stCxn id="268" idx="5"/>
            <a:endCxn id="270" idx="2"/>
          </p:cNvCxnSpPr>
          <p:nvPr/>
        </p:nvCxnSpPr>
        <p:spPr>
          <a:xfrm flipH="1" rot="10800000">
            <a:off x="6278235" y="2289216"/>
            <a:ext cx="315000" cy="2121600"/>
          </a:xfrm>
          <a:prstGeom prst="straightConnector1">
            <a:avLst/>
          </a:prstGeom>
          <a:noFill/>
          <a:ln cap="flat" cmpd="sng" w="9525">
            <a:solidFill>
              <a:schemeClr val="dk2"/>
            </a:solidFill>
            <a:prstDash val="solid"/>
            <a:round/>
            <a:headEnd len="med" w="med" type="none"/>
            <a:tailEnd len="med" w="med" type="none"/>
          </a:ln>
        </p:spPr>
      </p:cxnSp>
      <p:cxnSp>
        <p:nvCxnSpPr>
          <p:cNvPr id="341" name="Google Shape;341;p35"/>
          <p:cNvCxnSpPr>
            <a:endCxn id="276" idx="2"/>
          </p:cNvCxnSpPr>
          <p:nvPr/>
        </p:nvCxnSpPr>
        <p:spPr>
          <a:xfrm>
            <a:off x="6326600" y="4304450"/>
            <a:ext cx="266700" cy="416400"/>
          </a:xfrm>
          <a:prstGeom prst="straightConnector1">
            <a:avLst/>
          </a:prstGeom>
          <a:noFill/>
          <a:ln cap="flat" cmpd="sng" w="9525">
            <a:solidFill>
              <a:schemeClr val="dk2"/>
            </a:solidFill>
            <a:prstDash val="solid"/>
            <a:round/>
            <a:headEnd len="med" w="med" type="none"/>
            <a:tailEnd len="med" w="med" type="none"/>
          </a:ln>
        </p:spPr>
      </p:cxnSp>
      <p:cxnSp>
        <p:nvCxnSpPr>
          <p:cNvPr id="342" name="Google Shape;342;p35"/>
          <p:cNvCxnSpPr>
            <a:stCxn id="266" idx="6"/>
            <a:endCxn id="270" idx="2"/>
          </p:cNvCxnSpPr>
          <p:nvPr/>
        </p:nvCxnSpPr>
        <p:spPr>
          <a:xfrm flipH="1" rot="10800000">
            <a:off x="6326475" y="2289038"/>
            <a:ext cx="266700" cy="1182900"/>
          </a:xfrm>
          <a:prstGeom prst="straightConnector1">
            <a:avLst/>
          </a:prstGeom>
          <a:noFill/>
          <a:ln cap="flat" cmpd="sng" w="9525">
            <a:solidFill>
              <a:schemeClr val="dk2"/>
            </a:solidFill>
            <a:prstDash val="solid"/>
            <a:round/>
            <a:headEnd len="med" w="med" type="none"/>
            <a:tailEnd len="med" w="med" type="none"/>
          </a:ln>
        </p:spPr>
      </p:cxnSp>
      <p:cxnSp>
        <p:nvCxnSpPr>
          <p:cNvPr id="343" name="Google Shape;343;p35"/>
          <p:cNvCxnSpPr>
            <a:stCxn id="281" idx="1"/>
            <a:endCxn id="270" idx="6"/>
          </p:cNvCxnSpPr>
          <p:nvPr/>
        </p:nvCxnSpPr>
        <p:spPr>
          <a:xfrm rot="10800000">
            <a:off x="6922840" y="2289172"/>
            <a:ext cx="473100" cy="366600"/>
          </a:xfrm>
          <a:prstGeom prst="straightConnector1">
            <a:avLst/>
          </a:prstGeom>
          <a:noFill/>
          <a:ln cap="flat" cmpd="sng" w="9525">
            <a:solidFill>
              <a:schemeClr val="dk2"/>
            </a:solidFill>
            <a:prstDash val="solid"/>
            <a:round/>
            <a:headEnd len="med" w="med" type="none"/>
            <a:tailEnd len="med" w="med" type="none"/>
          </a:ln>
        </p:spPr>
      </p:cxnSp>
      <p:cxnSp>
        <p:nvCxnSpPr>
          <p:cNvPr id="344" name="Google Shape;344;p35"/>
          <p:cNvCxnSpPr>
            <a:stCxn id="281" idx="1"/>
            <a:endCxn id="271" idx="6"/>
          </p:cNvCxnSpPr>
          <p:nvPr/>
        </p:nvCxnSpPr>
        <p:spPr>
          <a:xfrm flipH="1">
            <a:off x="6922840" y="2655772"/>
            <a:ext cx="473100" cy="27600"/>
          </a:xfrm>
          <a:prstGeom prst="straightConnector1">
            <a:avLst/>
          </a:prstGeom>
          <a:noFill/>
          <a:ln cap="flat" cmpd="sng" w="9525">
            <a:solidFill>
              <a:schemeClr val="dk2"/>
            </a:solidFill>
            <a:prstDash val="solid"/>
            <a:round/>
            <a:headEnd len="med" w="med" type="none"/>
            <a:tailEnd len="med" w="med" type="none"/>
          </a:ln>
        </p:spPr>
      </p:cxnSp>
      <p:cxnSp>
        <p:nvCxnSpPr>
          <p:cNvPr id="345" name="Google Shape;345;p35"/>
          <p:cNvCxnSpPr>
            <a:stCxn id="281" idx="2"/>
            <a:endCxn id="272" idx="6"/>
          </p:cNvCxnSpPr>
          <p:nvPr/>
        </p:nvCxnSpPr>
        <p:spPr>
          <a:xfrm flipH="1">
            <a:off x="6922600" y="2762050"/>
            <a:ext cx="425100" cy="315600"/>
          </a:xfrm>
          <a:prstGeom prst="straightConnector1">
            <a:avLst/>
          </a:prstGeom>
          <a:noFill/>
          <a:ln cap="flat" cmpd="sng" w="9525">
            <a:solidFill>
              <a:schemeClr val="dk2"/>
            </a:solidFill>
            <a:prstDash val="solid"/>
            <a:round/>
            <a:headEnd len="med" w="med" type="none"/>
            <a:tailEnd len="med" w="med" type="none"/>
          </a:ln>
        </p:spPr>
      </p:cxnSp>
      <p:cxnSp>
        <p:nvCxnSpPr>
          <p:cNvPr id="346" name="Google Shape;346;p35"/>
          <p:cNvCxnSpPr>
            <a:stCxn id="281" idx="2"/>
            <a:endCxn id="273" idx="6"/>
          </p:cNvCxnSpPr>
          <p:nvPr/>
        </p:nvCxnSpPr>
        <p:spPr>
          <a:xfrm flipH="1">
            <a:off x="6922600" y="2762050"/>
            <a:ext cx="425100" cy="709800"/>
          </a:xfrm>
          <a:prstGeom prst="straightConnector1">
            <a:avLst/>
          </a:prstGeom>
          <a:noFill/>
          <a:ln cap="flat" cmpd="sng" w="9525">
            <a:solidFill>
              <a:schemeClr val="dk2"/>
            </a:solidFill>
            <a:prstDash val="solid"/>
            <a:round/>
            <a:headEnd len="med" w="med" type="none"/>
            <a:tailEnd len="med" w="med" type="none"/>
          </a:ln>
        </p:spPr>
      </p:cxnSp>
      <p:cxnSp>
        <p:nvCxnSpPr>
          <p:cNvPr id="347" name="Google Shape;347;p35"/>
          <p:cNvCxnSpPr>
            <a:stCxn id="281" idx="2"/>
            <a:endCxn id="274" idx="6"/>
          </p:cNvCxnSpPr>
          <p:nvPr/>
        </p:nvCxnSpPr>
        <p:spPr>
          <a:xfrm flipH="1">
            <a:off x="6922600" y="2762050"/>
            <a:ext cx="425100" cy="1126200"/>
          </a:xfrm>
          <a:prstGeom prst="straightConnector1">
            <a:avLst/>
          </a:prstGeom>
          <a:noFill/>
          <a:ln cap="flat" cmpd="sng" w="9525">
            <a:solidFill>
              <a:schemeClr val="dk2"/>
            </a:solidFill>
            <a:prstDash val="solid"/>
            <a:round/>
            <a:headEnd len="med" w="med" type="none"/>
            <a:tailEnd len="med" w="med" type="none"/>
          </a:ln>
        </p:spPr>
      </p:cxnSp>
      <p:cxnSp>
        <p:nvCxnSpPr>
          <p:cNvPr id="348" name="Google Shape;348;p35"/>
          <p:cNvCxnSpPr>
            <a:endCxn id="275" idx="6"/>
          </p:cNvCxnSpPr>
          <p:nvPr/>
        </p:nvCxnSpPr>
        <p:spPr>
          <a:xfrm flipH="1">
            <a:off x="6922700" y="2868450"/>
            <a:ext cx="473100" cy="1436100"/>
          </a:xfrm>
          <a:prstGeom prst="straightConnector1">
            <a:avLst/>
          </a:prstGeom>
          <a:noFill/>
          <a:ln cap="flat" cmpd="sng" w="9525">
            <a:solidFill>
              <a:schemeClr val="dk2"/>
            </a:solidFill>
            <a:prstDash val="solid"/>
            <a:round/>
            <a:headEnd len="med" w="med" type="none"/>
            <a:tailEnd len="med" w="med" type="none"/>
          </a:ln>
        </p:spPr>
      </p:cxnSp>
      <p:cxnSp>
        <p:nvCxnSpPr>
          <p:cNvPr id="349" name="Google Shape;349;p35"/>
          <p:cNvCxnSpPr>
            <a:stCxn id="281" idx="3"/>
            <a:endCxn id="276" idx="6"/>
          </p:cNvCxnSpPr>
          <p:nvPr/>
        </p:nvCxnSpPr>
        <p:spPr>
          <a:xfrm flipH="1">
            <a:off x="6922840" y="2868328"/>
            <a:ext cx="473100" cy="1852500"/>
          </a:xfrm>
          <a:prstGeom prst="straightConnector1">
            <a:avLst/>
          </a:prstGeom>
          <a:noFill/>
          <a:ln cap="flat" cmpd="sng" w="9525">
            <a:solidFill>
              <a:schemeClr val="dk2"/>
            </a:solidFill>
            <a:prstDash val="solid"/>
            <a:round/>
            <a:headEnd len="med" w="med" type="none"/>
            <a:tailEnd len="med" w="med" type="none"/>
          </a:ln>
        </p:spPr>
      </p:cxnSp>
      <p:cxnSp>
        <p:nvCxnSpPr>
          <p:cNvPr id="350" name="Google Shape;350;p35"/>
          <p:cNvCxnSpPr>
            <a:stCxn id="282" idx="1"/>
            <a:endCxn id="270" idx="6"/>
          </p:cNvCxnSpPr>
          <p:nvPr/>
        </p:nvCxnSpPr>
        <p:spPr>
          <a:xfrm rot="10800000">
            <a:off x="6922840" y="2289147"/>
            <a:ext cx="473100" cy="876600"/>
          </a:xfrm>
          <a:prstGeom prst="straightConnector1">
            <a:avLst/>
          </a:prstGeom>
          <a:noFill/>
          <a:ln cap="flat" cmpd="sng" w="9525">
            <a:solidFill>
              <a:schemeClr val="dk2"/>
            </a:solidFill>
            <a:prstDash val="solid"/>
            <a:round/>
            <a:headEnd len="med" w="med" type="none"/>
            <a:tailEnd len="med" w="med" type="none"/>
          </a:ln>
        </p:spPr>
      </p:cxnSp>
      <p:cxnSp>
        <p:nvCxnSpPr>
          <p:cNvPr id="351" name="Google Shape;351;p35"/>
          <p:cNvCxnSpPr>
            <a:stCxn id="282" idx="1"/>
            <a:endCxn id="271" idx="6"/>
          </p:cNvCxnSpPr>
          <p:nvPr/>
        </p:nvCxnSpPr>
        <p:spPr>
          <a:xfrm rot="10800000">
            <a:off x="6922840" y="2683347"/>
            <a:ext cx="473100" cy="482400"/>
          </a:xfrm>
          <a:prstGeom prst="straightConnector1">
            <a:avLst/>
          </a:prstGeom>
          <a:noFill/>
          <a:ln cap="flat" cmpd="sng" w="9525">
            <a:solidFill>
              <a:schemeClr val="dk2"/>
            </a:solidFill>
            <a:prstDash val="solid"/>
            <a:round/>
            <a:headEnd len="med" w="med" type="none"/>
            <a:tailEnd len="med" w="med" type="none"/>
          </a:ln>
        </p:spPr>
      </p:cxnSp>
      <p:cxnSp>
        <p:nvCxnSpPr>
          <p:cNvPr id="352" name="Google Shape;352;p35"/>
          <p:cNvCxnSpPr>
            <a:stCxn id="282" idx="1"/>
            <a:endCxn id="272" idx="6"/>
          </p:cNvCxnSpPr>
          <p:nvPr/>
        </p:nvCxnSpPr>
        <p:spPr>
          <a:xfrm rot="10800000">
            <a:off x="6922840" y="3077547"/>
            <a:ext cx="473100" cy="88200"/>
          </a:xfrm>
          <a:prstGeom prst="straightConnector1">
            <a:avLst/>
          </a:prstGeom>
          <a:noFill/>
          <a:ln cap="flat" cmpd="sng" w="9525">
            <a:solidFill>
              <a:schemeClr val="dk2"/>
            </a:solidFill>
            <a:prstDash val="solid"/>
            <a:round/>
            <a:headEnd len="med" w="med" type="none"/>
            <a:tailEnd len="med" w="med" type="none"/>
          </a:ln>
        </p:spPr>
      </p:cxnSp>
      <p:cxnSp>
        <p:nvCxnSpPr>
          <p:cNvPr id="353" name="Google Shape;353;p35"/>
          <p:cNvCxnSpPr>
            <a:stCxn id="282" idx="2"/>
            <a:endCxn id="273" idx="6"/>
          </p:cNvCxnSpPr>
          <p:nvPr/>
        </p:nvCxnSpPr>
        <p:spPr>
          <a:xfrm flipH="1">
            <a:off x="6922600" y="3272025"/>
            <a:ext cx="425100" cy="199800"/>
          </a:xfrm>
          <a:prstGeom prst="straightConnector1">
            <a:avLst/>
          </a:prstGeom>
          <a:noFill/>
          <a:ln cap="flat" cmpd="sng" w="9525">
            <a:solidFill>
              <a:schemeClr val="dk2"/>
            </a:solidFill>
            <a:prstDash val="solid"/>
            <a:round/>
            <a:headEnd len="med" w="med" type="none"/>
            <a:tailEnd len="med" w="med" type="none"/>
          </a:ln>
        </p:spPr>
      </p:cxnSp>
      <p:cxnSp>
        <p:nvCxnSpPr>
          <p:cNvPr id="354" name="Google Shape;354;p35"/>
          <p:cNvCxnSpPr>
            <a:stCxn id="282" idx="3"/>
            <a:endCxn id="274" idx="6"/>
          </p:cNvCxnSpPr>
          <p:nvPr/>
        </p:nvCxnSpPr>
        <p:spPr>
          <a:xfrm flipH="1">
            <a:off x="6922840" y="3378303"/>
            <a:ext cx="473100" cy="510000"/>
          </a:xfrm>
          <a:prstGeom prst="straightConnector1">
            <a:avLst/>
          </a:prstGeom>
          <a:noFill/>
          <a:ln cap="flat" cmpd="sng" w="9525">
            <a:solidFill>
              <a:schemeClr val="dk2"/>
            </a:solidFill>
            <a:prstDash val="solid"/>
            <a:round/>
            <a:headEnd len="med" w="med" type="none"/>
            <a:tailEnd len="med" w="med" type="none"/>
          </a:ln>
        </p:spPr>
      </p:cxnSp>
      <p:cxnSp>
        <p:nvCxnSpPr>
          <p:cNvPr id="355" name="Google Shape;355;p35"/>
          <p:cNvCxnSpPr>
            <a:stCxn id="282" idx="3"/>
            <a:endCxn id="275" idx="6"/>
          </p:cNvCxnSpPr>
          <p:nvPr/>
        </p:nvCxnSpPr>
        <p:spPr>
          <a:xfrm flipH="1">
            <a:off x="6922840" y="3378303"/>
            <a:ext cx="473100" cy="926100"/>
          </a:xfrm>
          <a:prstGeom prst="straightConnector1">
            <a:avLst/>
          </a:prstGeom>
          <a:noFill/>
          <a:ln cap="flat" cmpd="sng" w="9525">
            <a:solidFill>
              <a:schemeClr val="dk2"/>
            </a:solidFill>
            <a:prstDash val="solid"/>
            <a:round/>
            <a:headEnd len="med" w="med" type="none"/>
            <a:tailEnd len="med" w="med" type="none"/>
          </a:ln>
        </p:spPr>
      </p:cxnSp>
      <p:cxnSp>
        <p:nvCxnSpPr>
          <p:cNvPr id="356" name="Google Shape;356;p35"/>
          <p:cNvCxnSpPr>
            <a:stCxn id="282" idx="3"/>
            <a:endCxn id="276" idx="7"/>
          </p:cNvCxnSpPr>
          <p:nvPr/>
        </p:nvCxnSpPr>
        <p:spPr>
          <a:xfrm flipH="1">
            <a:off x="6874540" y="3378303"/>
            <a:ext cx="521400" cy="1236300"/>
          </a:xfrm>
          <a:prstGeom prst="straightConnector1">
            <a:avLst/>
          </a:prstGeom>
          <a:noFill/>
          <a:ln cap="flat" cmpd="sng" w="9525">
            <a:solidFill>
              <a:schemeClr val="dk2"/>
            </a:solidFill>
            <a:prstDash val="solid"/>
            <a:round/>
            <a:headEnd len="med" w="med" type="none"/>
            <a:tailEnd len="med" w="med" type="none"/>
          </a:ln>
        </p:spPr>
      </p:cxnSp>
      <p:cxnSp>
        <p:nvCxnSpPr>
          <p:cNvPr id="357" name="Google Shape;357;p35"/>
          <p:cNvCxnSpPr>
            <a:stCxn id="283" idx="1"/>
            <a:endCxn id="270" idx="6"/>
          </p:cNvCxnSpPr>
          <p:nvPr/>
        </p:nvCxnSpPr>
        <p:spPr>
          <a:xfrm rot="10800000">
            <a:off x="6922840" y="2289122"/>
            <a:ext cx="473100" cy="1386600"/>
          </a:xfrm>
          <a:prstGeom prst="straightConnector1">
            <a:avLst/>
          </a:prstGeom>
          <a:noFill/>
          <a:ln cap="flat" cmpd="sng" w="9525">
            <a:solidFill>
              <a:schemeClr val="dk2"/>
            </a:solidFill>
            <a:prstDash val="solid"/>
            <a:round/>
            <a:headEnd len="med" w="med" type="none"/>
            <a:tailEnd len="med" w="med" type="none"/>
          </a:ln>
        </p:spPr>
      </p:cxnSp>
      <p:cxnSp>
        <p:nvCxnSpPr>
          <p:cNvPr id="358" name="Google Shape;358;p35"/>
          <p:cNvCxnSpPr>
            <a:stCxn id="283" idx="1"/>
            <a:endCxn id="271" idx="6"/>
          </p:cNvCxnSpPr>
          <p:nvPr/>
        </p:nvCxnSpPr>
        <p:spPr>
          <a:xfrm rot="10800000">
            <a:off x="6922840" y="2683322"/>
            <a:ext cx="473100" cy="992400"/>
          </a:xfrm>
          <a:prstGeom prst="straightConnector1">
            <a:avLst/>
          </a:prstGeom>
          <a:noFill/>
          <a:ln cap="flat" cmpd="sng" w="9525">
            <a:solidFill>
              <a:schemeClr val="dk2"/>
            </a:solidFill>
            <a:prstDash val="solid"/>
            <a:round/>
            <a:headEnd len="med" w="med" type="none"/>
            <a:tailEnd len="med" w="med" type="none"/>
          </a:ln>
        </p:spPr>
      </p:cxnSp>
      <p:cxnSp>
        <p:nvCxnSpPr>
          <p:cNvPr id="359" name="Google Shape;359;p35"/>
          <p:cNvCxnSpPr>
            <a:stCxn id="283" idx="1"/>
            <a:endCxn id="272" idx="6"/>
          </p:cNvCxnSpPr>
          <p:nvPr/>
        </p:nvCxnSpPr>
        <p:spPr>
          <a:xfrm rot="10800000">
            <a:off x="6922840" y="3077522"/>
            <a:ext cx="473100" cy="598200"/>
          </a:xfrm>
          <a:prstGeom prst="straightConnector1">
            <a:avLst/>
          </a:prstGeom>
          <a:noFill/>
          <a:ln cap="flat" cmpd="sng" w="9525">
            <a:solidFill>
              <a:schemeClr val="dk2"/>
            </a:solidFill>
            <a:prstDash val="solid"/>
            <a:round/>
            <a:headEnd len="med" w="med" type="none"/>
            <a:tailEnd len="med" w="med" type="none"/>
          </a:ln>
        </p:spPr>
      </p:cxnSp>
      <p:cxnSp>
        <p:nvCxnSpPr>
          <p:cNvPr id="360" name="Google Shape;360;p35"/>
          <p:cNvCxnSpPr>
            <a:stCxn id="283" idx="0"/>
            <a:endCxn id="273" idx="6"/>
          </p:cNvCxnSpPr>
          <p:nvPr/>
        </p:nvCxnSpPr>
        <p:spPr>
          <a:xfrm rot="10800000">
            <a:off x="6922600" y="3472100"/>
            <a:ext cx="589800" cy="159600"/>
          </a:xfrm>
          <a:prstGeom prst="straightConnector1">
            <a:avLst/>
          </a:prstGeom>
          <a:noFill/>
          <a:ln cap="flat" cmpd="sng" w="9525">
            <a:solidFill>
              <a:schemeClr val="dk2"/>
            </a:solidFill>
            <a:prstDash val="solid"/>
            <a:round/>
            <a:headEnd len="med" w="med" type="none"/>
            <a:tailEnd len="med" w="med" type="none"/>
          </a:ln>
        </p:spPr>
      </p:cxnSp>
      <p:cxnSp>
        <p:nvCxnSpPr>
          <p:cNvPr id="361" name="Google Shape;361;p35"/>
          <p:cNvCxnSpPr>
            <a:stCxn id="283" idx="2"/>
            <a:endCxn id="274" idx="6"/>
          </p:cNvCxnSpPr>
          <p:nvPr/>
        </p:nvCxnSpPr>
        <p:spPr>
          <a:xfrm flipH="1">
            <a:off x="6922600" y="3782000"/>
            <a:ext cx="425100" cy="106200"/>
          </a:xfrm>
          <a:prstGeom prst="straightConnector1">
            <a:avLst/>
          </a:prstGeom>
          <a:noFill/>
          <a:ln cap="flat" cmpd="sng" w="9525">
            <a:solidFill>
              <a:schemeClr val="dk2"/>
            </a:solidFill>
            <a:prstDash val="solid"/>
            <a:round/>
            <a:headEnd len="med" w="med" type="none"/>
            <a:tailEnd len="med" w="med" type="none"/>
          </a:ln>
        </p:spPr>
      </p:cxnSp>
      <p:cxnSp>
        <p:nvCxnSpPr>
          <p:cNvPr id="362" name="Google Shape;362;p35"/>
          <p:cNvCxnSpPr>
            <a:stCxn id="283" idx="2"/>
            <a:endCxn id="275" idx="6"/>
          </p:cNvCxnSpPr>
          <p:nvPr/>
        </p:nvCxnSpPr>
        <p:spPr>
          <a:xfrm flipH="1">
            <a:off x="6922600" y="3782000"/>
            <a:ext cx="425100" cy="522600"/>
          </a:xfrm>
          <a:prstGeom prst="straightConnector1">
            <a:avLst/>
          </a:prstGeom>
          <a:noFill/>
          <a:ln cap="flat" cmpd="sng" w="9525">
            <a:solidFill>
              <a:schemeClr val="dk2"/>
            </a:solidFill>
            <a:prstDash val="solid"/>
            <a:round/>
            <a:headEnd len="med" w="med" type="none"/>
            <a:tailEnd len="med" w="med" type="none"/>
          </a:ln>
        </p:spPr>
      </p:cxnSp>
      <p:cxnSp>
        <p:nvCxnSpPr>
          <p:cNvPr id="363" name="Google Shape;363;p35"/>
          <p:cNvCxnSpPr>
            <a:stCxn id="283" idx="2"/>
            <a:endCxn id="276" idx="7"/>
          </p:cNvCxnSpPr>
          <p:nvPr/>
        </p:nvCxnSpPr>
        <p:spPr>
          <a:xfrm flipH="1">
            <a:off x="6874600" y="3782000"/>
            <a:ext cx="473100" cy="832500"/>
          </a:xfrm>
          <a:prstGeom prst="straightConnector1">
            <a:avLst/>
          </a:prstGeom>
          <a:noFill/>
          <a:ln cap="flat" cmpd="sng" w="9525">
            <a:solidFill>
              <a:schemeClr val="dk2"/>
            </a:solidFill>
            <a:prstDash val="solid"/>
            <a:round/>
            <a:headEnd len="med" w="med" type="none"/>
            <a:tailEnd len="med" w="med" type="none"/>
          </a:ln>
        </p:spPr>
      </p:cxnSp>
      <p:cxnSp>
        <p:nvCxnSpPr>
          <p:cNvPr id="364" name="Google Shape;364;p35"/>
          <p:cNvCxnSpPr>
            <a:stCxn id="284" idx="1"/>
            <a:endCxn id="270" idx="6"/>
          </p:cNvCxnSpPr>
          <p:nvPr/>
        </p:nvCxnSpPr>
        <p:spPr>
          <a:xfrm rot="10800000">
            <a:off x="6922827" y="2289097"/>
            <a:ext cx="473100" cy="1896600"/>
          </a:xfrm>
          <a:prstGeom prst="straightConnector1">
            <a:avLst/>
          </a:prstGeom>
          <a:noFill/>
          <a:ln cap="flat" cmpd="sng" w="9525">
            <a:solidFill>
              <a:schemeClr val="dk2"/>
            </a:solidFill>
            <a:prstDash val="solid"/>
            <a:round/>
            <a:headEnd len="med" w="med" type="none"/>
            <a:tailEnd len="med" w="med" type="none"/>
          </a:ln>
        </p:spPr>
      </p:cxnSp>
      <p:cxnSp>
        <p:nvCxnSpPr>
          <p:cNvPr id="365" name="Google Shape;365;p35"/>
          <p:cNvCxnSpPr>
            <a:stCxn id="284" idx="1"/>
            <a:endCxn id="271" idx="6"/>
          </p:cNvCxnSpPr>
          <p:nvPr/>
        </p:nvCxnSpPr>
        <p:spPr>
          <a:xfrm rot="10800000">
            <a:off x="6922827" y="2683297"/>
            <a:ext cx="473100" cy="1502400"/>
          </a:xfrm>
          <a:prstGeom prst="straightConnector1">
            <a:avLst/>
          </a:prstGeom>
          <a:noFill/>
          <a:ln cap="flat" cmpd="sng" w="9525">
            <a:solidFill>
              <a:schemeClr val="dk2"/>
            </a:solidFill>
            <a:prstDash val="solid"/>
            <a:round/>
            <a:headEnd len="med" w="med" type="none"/>
            <a:tailEnd len="med" w="med" type="none"/>
          </a:ln>
        </p:spPr>
      </p:cxnSp>
      <p:cxnSp>
        <p:nvCxnSpPr>
          <p:cNvPr id="366" name="Google Shape;366;p35"/>
          <p:cNvCxnSpPr>
            <a:stCxn id="284" idx="2"/>
            <a:endCxn id="273" idx="7"/>
          </p:cNvCxnSpPr>
          <p:nvPr/>
        </p:nvCxnSpPr>
        <p:spPr>
          <a:xfrm rot="10800000">
            <a:off x="6874588" y="3365575"/>
            <a:ext cx="473100" cy="926400"/>
          </a:xfrm>
          <a:prstGeom prst="straightConnector1">
            <a:avLst/>
          </a:prstGeom>
          <a:noFill/>
          <a:ln cap="flat" cmpd="sng" w="9525">
            <a:solidFill>
              <a:schemeClr val="dk2"/>
            </a:solidFill>
            <a:prstDash val="solid"/>
            <a:round/>
            <a:headEnd len="med" w="med" type="none"/>
            <a:tailEnd len="med" w="med" type="none"/>
          </a:ln>
        </p:spPr>
      </p:cxnSp>
      <p:cxnSp>
        <p:nvCxnSpPr>
          <p:cNvPr id="367" name="Google Shape;367;p35"/>
          <p:cNvCxnSpPr>
            <a:stCxn id="284" idx="1"/>
            <a:endCxn id="272" idx="6"/>
          </p:cNvCxnSpPr>
          <p:nvPr/>
        </p:nvCxnSpPr>
        <p:spPr>
          <a:xfrm rot="10800000">
            <a:off x="6922827" y="3077797"/>
            <a:ext cx="473100" cy="1107900"/>
          </a:xfrm>
          <a:prstGeom prst="straightConnector1">
            <a:avLst/>
          </a:prstGeom>
          <a:noFill/>
          <a:ln cap="flat" cmpd="sng" w="9525">
            <a:solidFill>
              <a:schemeClr val="dk2"/>
            </a:solidFill>
            <a:prstDash val="solid"/>
            <a:round/>
            <a:headEnd len="med" w="med" type="none"/>
            <a:tailEnd len="med" w="med" type="none"/>
          </a:ln>
        </p:spPr>
      </p:cxnSp>
      <p:cxnSp>
        <p:nvCxnSpPr>
          <p:cNvPr id="368" name="Google Shape;368;p35"/>
          <p:cNvCxnSpPr>
            <a:stCxn id="284" idx="1"/>
            <a:endCxn id="274" idx="6"/>
          </p:cNvCxnSpPr>
          <p:nvPr/>
        </p:nvCxnSpPr>
        <p:spPr>
          <a:xfrm rot="10800000">
            <a:off x="6922827" y="3888097"/>
            <a:ext cx="473100" cy="297600"/>
          </a:xfrm>
          <a:prstGeom prst="straightConnector1">
            <a:avLst/>
          </a:prstGeom>
          <a:noFill/>
          <a:ln cap="flat" cmpd="sng" w="9525">
            <a:solidFill>
              <a:schemeClr val="dk2"/>
            </a:solidFill>
            <a:prstDash val="solid"/>
            <a:round/>
            <a:headEnd len="med" w="med" type="none"/>
            <a:tailEnd len="med" w="med" type="none"/>
          </a:ln>
        </p:spPr>
      </p:cxnSp>
      <p:cxnSp>
        <p:nvCxnSpPr>
          <p:cNvPr id="369" name="Google Shape;369;p35"/>
          <p:cNvCxnSpPr>
            <a:stCxn id="284" idx="2"/>
            <a:endCxn id="275" idx="6"/>
          </p:cNvCxnSpPr>
          <p:nvPr/>
        </p:nvCxnSpPr>
        <p:spPr>
          <a:xfrm flipH="1">
            <a:off x="6922588" y="4291975"/>
            <a:ext cx="425100" cy="12600"/>
          </a:xfrm>
          <a:prstGeom prst="straightConnector1">
            <a:avLst/>
          </a:prstGeom>
          <a:noFill/>
          <a:ln cap="flat" cmpd="sng" w="9525">
            <a:solidFill>
              <a:schemeClr val="dk2"/>
            </a:solidFill>
            <a:prstDash val="solid"/>
            <a:round/>
            <a:headEnd len="med" w="med" type="none"/>
            <a:tailEnd len="med" w="med" type="none"/>
          </a:ln>
        </p:spPr>
      </p:cxnSp>
      <p:cxnSp>
        <p:nvCxnSpPr>
          <p:cNvPr id="370" name="Google Shape;370;p35"/>
          <p:cNvCxnSpPr>
            <a:stCxn id="284" idx="2"/>
            <a:endCxn id="276" idx="6"/>
          </p:cNvCxnSpPr>
          <p:nvPr/>
        </p:nvCxnSpPr>
        <p:spPr>
          <a:xfrm flipH="1">
            <a:off x="6922588" y="4291975"/>
            <a:ext cx="425100" cy="429000"/>
          </a:xfrm>
          <a:prstGeom prst="straightConnector1">
            <a:avLst/>
          </a:prstGeom>
          <a:noFill/>
          <a:ln cap="flat" cmpd="sng" w="9525">
            <a:solidFill>
              <a:schemeClr val="dk2"/>
            </a:solidFill>
            <a:prstDash val="solid"/>
            <a:round/>
            <a:headEnd len="med" w="med" type="none"/>
            <a:tailEnd len="med" w="med" type="none"/>
          </a:ln>
        </p:spPr>
      </p:cxnSp>
      <p:sp>
        <p:nvSpPr>
          <p:cNvPr id="371" name="Google Shape;371;p35"/>
          <p:cNvSpPr/>
          <p:nvPr/>
        </p:nvSpPr>
        <p:spPr>
          <a:xfrm>
            <a:off x="4624500" y="1810075"/>
            <a:ext cx="1022700" cy="394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ES"/>
              <a:t>Estados</a:t>
            </a:r>
            <a:endParaRPr/>
          </a:p>
        </p:txBody>
      </p:sp>
      <p:sp>
        <p:nvSpPr>
          <p:cNvPr id="372" name="Google Shape;372;p35"/>
          <p:cNvSpPr/>
          <p:nvPr/>
        </p:nvSpPr>
        <p:spPr>
          <a:xfrm>
            <a:off x="7001050" y="1788625"/>
            <a:ext cx="1022700" cy="394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ES"/>
              <a:t>Acciones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36"/>
          <p:cNvSpPr txBox="1"/>
          <p:nvPr>
            <p:ph type="title"/>
          </p:nvPr>
        </p:nvSpPr>
        <p:spPr>
          <a:xfrm>
            <a:off x="374675" y="1026250"/>
            <a:ext cx="8503200" cy="83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ES"/>
              <a:t>O</a:t>
            </a:r>
            <a:r>
              <a:rPr lang="es-ES"/>
              <a:t>ptimización</a:t>
            </a:r>
            <a:r>
              <a:rPr lang="es-ES"/>
              <a:t> de problemas de caja negra</a:t>
            </a:r>
            <a:endParaRPr/>
          </a:p>
        </p:txBody>
      </p:sp>
      <p:sp>
        <p:nvSpPr>
          <p:cNvPr id="379" name="Google Shape;379;p36"/>
          <p:cNvSpPr txBox="1"/>
          <p:nvPr>
            <p:ph idx="1" type="body"/>
          </p:nvPr>
        </p:nvSpPr>
        <p:spPr>
          <a:xfrm>
            <a:off x="374675" y="1954775"/>
            <a:ext cx="3768600" cy="3665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ES"/>
              <a:t>Son problemas en los que se busca optimizar en ausencia de un modelo algebraico del sistema, ya sea porque este es:</a:t>
            </a:r>
            <a:endParaRPr/>
          </a:p>
          <a:p>
            <a:pPr indent="0" lvl="0" marL="0" rtl="0" algn="just">
              <a:spcBef>
                <a:spcPts val="0"/>
              </a:spcBef>
              <a:spcAft>
                <a:spcPts val="0"/>
              </a:spcAft>
              <a:buNone/>
            </a:pPr>
            <a:r>
              <a:t/>
            </a:r>
            <a:endParaRPr/>
          </a:p>
          <a:p>
            <a:pPr indent="-342900" lvl="0" marL="457200" rtl="0" algn="just">
              <a:spcBef>
                <a:spcPts val="0"/>
              </a:spcBef>
              <a:spcAft>
                <a:spcPts val="0"/>
              </a:spcAft>
              <a:buSzPts val="1800"/>
              <a:buChar char="●"/>
            </a:pPr>
            <a:r>
              <a:rPr lang="es-ES"/>
              <a:t>No optimizables por métodos convencionales.</a:t>
            </a:r>
            <a:endParaRPr/>
          </a:p>
          <a:p>
            <a:pPr indent="-342900" lvl="0" marL="457200" rtl="0" algn="just">
              <a:spcBef>
                <a:spcPts val="0"/>
              </a:spcBef>
              <a:spcAft>
                <a:spcPts val="0"/>
              </a:spcAft>
              <a:buSzPts val="1800"/>
              <a:buChar char="●"/>
            </a:pPr>
            <a:r>
              <a:rPr lang="es-ES"/>
              <a:t>Muy costoso de optimizar.</a:t>
            </a:r>
            <a:endParaRPr/>
          </a:p>
          <a:p>
            <a:pPr indent="-342900" lvl="0" marL="457200" rtl="0" algn="just">
              <a:spcBef>
                <a:spcPts val="0"/>
              </a:spcBef>
              <a:spcAft>
                <a:spcPts val="0"/>
              </a:spcAft>
              <a:buSzPts val="1800"/>
              <a:buChar char="●"/>
            </a:pPr>
            <a:r>
              <a:rPr lang="es-ES"/>
              <a:t>Desconocido.</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s-ES"/>
              <a:t>El cual es el mismo problema que busca resolver el aprendizaje por refuerzo.</a:t>
            </a:r>
            <a:endParaRPr/>
          </a:p>
        </p:txBody>
      </p:sp>
      <p:pic>
        <p:nvPicPr>
          <p:cNvPr id="380" name="Google Shape;380;p36"/>
          <p:cNvPicPr preferRelativeResize="0"/>
          <p:nvPr/>
        </p:nvPicPr>
        <p:blipFill>
          <a:blip r:embed="rId3">
            <a:alphaModFix/>
          </a:blip>
          <a:stretch>
            <a:fillRect/>
          </a:stretch>
        </p:blipFill>
        <p:spPr>
          <a:xfrm>
            <a:off x="4472200" y="2409575"/>
            <a:ext cx="4305875" cy="2565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 name="Shape 49"/>
        <p:cNvGrpSpPr/>
        <p:nvPr/>
      </p:nvGrpSpPr>
      <p:grpSpPr>
        <a:xfrm>
          <a:off x="0" y="0"/>
          <a:ext cx="0" cy="0"/>
          <a:chOff x="0" y="0"/>
          <a:chExt cx="0" cy="0"/>
        </a:xfrm>
      </p:grpSpPr>
      <p:sp>
        <p:nvSpPr>
          <p:cNvPr id="50" name="Google Shape;50;p10"/>
          <p:cNvSpPr txBox="1"/>
          <p:nvPr/>
        </p:nvSpPr>
        <p:spPr>
          <a:xfrm>
            <a:off x="540225" y="774850"/>
            <a:ext cx="8155800" cy="59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ES" sz="3000"/>
              <a:t>ORDEN DE LA PRESENTACIÓN</a:t>
            </a:r>
            <a:endParaRPr b="1" sz="3000"/>
          </a:p>
        </p:txBody>
      </p:sp>
      <p:sp>
        <p:nvSpPr>
          <p:cNvPr id="51" name="Google Shape;51;p10"/>
          <p:cNvSpPr txBox="1"/>
          <p:nvPr/>
        </p:nvSpPr>
        <p:spPr>
          <a:xfrm>
            <a:off x="535200" y="1524450"/>
            <a:ext cx="8073600" cy="4015200"/>
          </a:xfrm>
          <a:prstGeom prst="rect">
            <a:avLst/>
          </a:prstGeom>
          <a:noFill/>
          <a:ln>
            <a:noFill/>
          </a:ln>
        </p:spPr>
        <p:txBody>
          <a:bodyPr anchorCtr="0" anchor="t" bIns="91425" lIns="91425" spcFirstLastPara="1" rIns="91425" wrap="square" tIns="91425">
            <a:noAutofit/>
          </a:bodyPr>
          <a:lstStyle/>
          <a:p>
            <a:pPr indent="-368300" lvl="0" marL="457200" rtl="0" algn="just">
              <a:spcBef>
                <a:spcPts val="0"/>
              </a:spcBef>
              <a:spcAft>
                <a:spcPts val="0"/>
              </a:spcAft>
              <a:buClr>
                <a:srgbClr val="4B4B4B"/>
              </a:buClr>
              <a:buSzPts val="2200"/>
              <a:buAutoNum type="arabicPeriod"/>
            </a:pPr>
            <a:r>
              <a:rPr lang="es-ES" sz="2200">
                <a:solidFill>
                  <a:srgbClr val="4B4B4B"/>
                </a:solidFill>
              </a:rPr>
              <a:t>Generalidades del aprendizaje por refuerzo.</a:t>
            </a:r>
            <a:endParaRPr sz="2200">
              <a:solidFill>
                <a:srgbClr val="4B4B4B"/>
              </a:solidFill>
            </a:endParaRPr>
          </a:p>
          <a:p>
            <a:pPr indent="0" lvl="0" marL="457200" rtl="0" algn="just">
              <a:spcBef>
                <a:spcPts val="0"/>
              </a:spcBef>
              <a:spcAft>
                <a:spcPts val="0"/>
              </a:spcAft>
              <a:buNone/>
            </a:pPr>
            <a:r>
              <a:t/>
            </a:r>
            <a:endParaRPr sz="1000">
              <a:solidFill>
                <a:srgbClr val="4B4B4B"/>
              </a:solidFill>
            </a:endParaRPr>
          </a:p>
          <a:p>
            <a:pPr indent="-355600" lvl="0" marL="457200" rtl="0" algn="just">
              <a:spcBef>
                <a:spcPts val="0"/>
              </a:spcBef>
              <a:spcAft>
                <a:spcPts val="0"/>
              </a:spcAft>
              <a:buClr>
                <a:srgbClr val="4B4B4B"/>
              </a:buClr>
              <a:buSzPts val="2000"/>
              <a:buAutoNum type="arabicPeriod"/>
            </a:pPr>
            <a:r>
              <a:rPr lang="es-ES" sz="2000">
                <a:solidFill>
                  <a:srgbClr val="4B4B4B"/>
                </a:solidFill>
              </a:rPr>
              <a:t>Procesos de decisión de Markov.</a:t>
            </a:r>
            <a:endParaRPr sz="2000">
              <a:solidFill>
                <a:srgbClr val="4B4B4B"/>
              </a:solidFill>
            </a:endParaRPr>
          </a:p>
          <a:p>
            <a:pPr indent="0" lvl="0" marL="457200" rtl="0" algn="just">
              <a:spcBef>
                <a:spcPts val="0"/>
              </a:spcBef>
              <a:spcAft>
                <a:spcPts val="0"/>
              </a:spcAft>
              <a:buNone/>
            </a:pPr>
            <a:r>
              <a:t/>
            </a:r>
            <a:endParaRPr sz="1000">
              <a:solidFill>
                <a:srgbClr val="4B4B4B"/>
              </a:solidFill>
            </a:endParaRPr>
          </a:p>
          <a:p>
            <a:pPr indent="-368300" lvl="0" marL="457200" rtl="0" algn="just">
              <a:spcBef>
                <a:spcPts val="0"/>
              </a:spcBef>
              <a:spcAft>
                <a:spcPts val="0"/>
              </a:spcAft>
              <a:buClr>
                <a:srgbClr val="4B4B4B"/>
              </a:buClr>
              <a:buSzPts val="2200"/>
              <a:buAutoNum type="arabicPeriod"/>
            </a:pPr>
            <a:r>
              <a:rPr lang="es-ES" sz="2000">
                <a:solidFill>
                  <a:srgbClr val="4B4B4B"/>
                </a:solidFill>
              </a:rPr>
              <a:t>Algoritmos para implementar el aprendizaje por refuerzo.</a:t>
            </a:r>
            <a:endParaRPr sz="2200">
              <a:solidFill>
                <a:srgbClr val="4B4B4B"/>
              </a:solidFill>
            </a:endParaRPr>
          </a:p>
          <a:p>
            <a:pPr indent="0" lvl="0" marL="457200" rtl="0" algn="just">
              <a:spcBef>
                <a:spcPts val="0"/>
              </a:spcBef>
              <a:spcAft>
                <a:spcPts val="0"/>
              </a:spcAft>
              <a:buNone/>
            </a:pPr>
            <a:r>
              <a:t/>
            </a:r>
            <a:endParaRPr sz="1000">
              <a:solidFill>
                <a:srgbClr val="4B4B4B"/>
              </a:solidFill>
            </a:endParaRPr>
          </a:p>
          <a:p>
            <a:pPr indent="-368300" lvl="0" marL="457200" rtl="0" algn="just">
              <a:spcBef>
                <a:spcPts val="0"/>
              </a:spcBef>
              <a:spcAft>
                <a:spcPts val="0"/>
              </a:spcAft>
              <a:buClr>
                <a:srgbClr val="4B4B4B"/>
              </a:buClr>
              <a:buSzPts val="2200"/>
              <a:buAutoNum type="arabicPeriod"/>
            </a:pPr>
            <a:r>
              <a:rPr lang="es-ES" sz="2000">
                <a:solidFill>
                  <a:srgbClr val="4B4B4B"/>
                </a:solidFill>
              </a:rPr>
              <a:t>Q-Learning.</a:t>
            </a:r>
            <a:endParaRPr sz="2200">
              <a:solidFill>
                <a:srgbClr val="4B4B4B"/>
              </a:solidFill>
            </a:endParaRPr>
          </a:p>
          <a:p>
            <a:pPr indent="0" lvl="0" marL="457200" rtl="0" algn="just">
              <a:spcBef>
                <a:spcPts val="0"/>
              </a:spcBef>
              <a:spcAft>
                <a:spcPts val="0"/>
              </a:spcAft>
              <a:buNone/>
            </a:pPr>
            <a:r>
              <a:t/>
            </a:r>
            <a:endParaRPr sz="1000">
              <a:solidFill>
                <a:srgbClr val="4B4B4B"/>
              </a:solidFill>
            </a:endParaRPr>
          </a:p>
          <a:p>
            <a:pPr indent="-368300" lvl="0" marL="457200" rtl="0" algn="just">
              <a:spcBef>
                <a:spcPts val="0"/>
              </a:spcBef>
              <a:spcAft>
                <a:spcPts val="0"/>
              </a:spcAft>
              <a:buClr>
                <a:srgbClr val="4B4B4B"/>
              </a:buClr>
              <a:buSzPts val="2200"/>
              <a:buAutoNum type="arabicPeriod"/>
            </a:pPr>
            <a:r>
              <a:rPr lang="es-ES" sz="2000">
                <a:solidFill>
                  <a:srgbClr val="4B4B4B"/>
                </a:solidFill>
              </a:rPr>
              <a:t>Aplicaciones del aprendizaje por refuerzo</a:t>
            </a:r>
            <a:r>
              <a:rPr lang="es-ES" sz="2200">
                <a:solidFill>
                  <a:srgbClr val="4B4B4B"/>
                </a:solidFill>
              </a:rPr>
              <a:t>.</a:t>
            </a:r>
            <a:endParaRPr sz="2200">
              <a:solidFill>
                <a:srgbClr val="4B4B4B"/>
              </a:solidFill>
            </a:endParaRPr>
          </a:p>
          <a:p>
            <a:pPr indent="0" lvl="0" marL="457200" rtl="0" algn="just">
              <a:spcBef>
                <a:spcPts val="0"/>
              </a:spcBef>
              <a:spcAft>
                <a:spcPts val="0"/>
              </a:spcAft>
              <a:buNone/>
            </a:pPr>
            <a:r>
              <a:t/>
            </a:r>
            <a:endParaRPr sz="1000">
              <a:solidFill>
                <a:srgbClr val="4B4B4B"/>
              </a:solidFill>
            </a:endParaRPr>
          </a:p>
          <a:p>
            <a:pPr indent="-355600" lvl="0" marL="457200" rtl="0" algn="just">
              <a:spcBef>
                <a:spcPts val="0"/>
              </a:spcBef>
              <a:spcAft>
                <a:spcPts val="0"/>
              </a:spcAft>
              <a:buClr>
                <a:srgbClr val="4B4B4B"/>
              </a:buClr>
              <a:buSzPts val="2000"/>
              <a:buAutoNum type="arabicPeriod"/>
            </a:pPr>
            <a:r>
              <a:rPr lang="es-ES" sz="2000">
                <a:solidFill>
                  <a:srgbClr val="4B4B4B"/>
                </a:solidFill>
              </a:rPr>
              <a:t>Relación con otros temas de Machine Learning, Deep learning, Aprendizaje estadístico, etc..</a:t>
            </a:r>
            <a:r>
              <a:rPr lang="es-ES" sz="2000">
                <a:solidFill>
                  <a:srgbClr val="4B4B4B"/>
                </a:solidFill>
              </a:rPr>
              <a:t>.</a:t>
            </a:r>
            <a:endParaRPr sz="2000">
              <a:solidFill>
                <a:srgbClr val="4B4B4B"/>
              </a:solidFill>
            </a:endParaRPr>
          </a:p>
          <a:p>
            <a:pPr indent="0" lvl="0" marL="0" rtl="0" algn="just">
              <a:spcBef>
                <a:spcPts val="0"/>
              </a:spcBef>
              <a:spcAft>
                <a:spcPts val="0"/>
              </a:spcAft>
              <a:buNone/>
            </a:pPr>
            <a:r>
              <a:t/>
            </a:r>
            <a:endParaRPr sz="1000">
              <a:solidFill>
                <a:srgbClr val="4B4B4B"/>
              </a:solidFill>
            </a:endParaRPr>
          </a:p>
          <a:p>
            <a:pPr indent="-355600" lvl="0" marL="457200" rtl="0" algn="just">
              <a:spcBef>
                <a:spcPts val="0"/>
              </a:spcBef>
              <a:spcAft>
                <a:spcPts val="0"/>
              </a:spcAft>
              <a:buClr>
                <a:srgbClr val="4B4B4B"/>
              </a:buClr>
              <a:buSzPts val="2000"/>
              <a:buAutoNum type="arabicPeriod"/>
            </a:pPr>
            <a:r>
              <a:rPr lang="es-ES" sz="2000">
                <a:solidFill>
                  <a:srgbClr val="4B4B4B"/>
                </a:solidFill>
              </a:rPr>
              <a:t>Aplicaciones no explotadas</a:t>
            </a:r>
            <a:r>
              <a:rPr lang="es-ES" sz="2000">
                <a:solidFill>
                  <a:srgbClr val="4B4B4B"/>
                </a:solidFill>
              </a:rPr>
              <a:t>.</a:t>
            </a:r>
            <a:endParaRPr sz="2000">
              <a:solidFill>
                <a:srgbClr val="4B4B4B"/>
              </a:solidFill>
            </a:endParaRPr>
          </a:p>
          <a:p>
            <a:pPr indent="0" lvl="0" marL="457200" rtl="0" algn="just">
              <a:spcBef>
                <a:spcPts val="0"/>
              </a:spcBef>
              <a:spcAft>
                <a:spcPts val="0"/>
              </a:spcAft>
              <a:buNone/>
            </a:pPr>
            <a:r>
              <a:t/>
            </a:r>
            <a:endParaRPr>
              <a:solidFill>
                <a:srgbClr val="4B4B4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37"/>
          <p:cNvSpPr txBox="1"/>
          <p:nvPr>
            <p:ph type="title"/>
          </p:nvPr>
        </p:nvSpPr>
        <p:spPr>
          <a:xfrm>
            <a:off x="374675" y="1026250"/>
            <a:ext cx="8503200" cy="8307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s-ES"/>
              <a:t>Algoritmos Evolucionarios</a:t>
            </a:r>
            <a:endParaRPr/>
          </a:p>
        </p:txBody>
      </p:sp>
      <p:sp>
        <p:nvSpPr>
          <p:cNvPr id="387" name="Google Shape;387;p37"/>
          <p:cNvSpPr txBox="1"/>
          <p:nvPr>
            <p:ph idx="1" type="body"/>
          </p:nvPr>
        </p:nvSpPr>
        <p:spPr>
          <a:xfrm>
            <a:off x="374675" y="1856950"/>
            <a:ext cx="3501000" cy="3792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ES"/>
              <a:t>Estos algoritmos se basan en la </a:t>
            </a:r>
            <a:r>
              <a:rPr lang="es-ES"/>
              <a:t>generación</a:t>
            </a:r>
            <a:r>
              <a:rPr lang="es-ES"/>
              <a:t> de nuevos agentes mediante estrategias basadas en la </a:t>
            </a:r>
            <a:r>
              <a:rPr lang="es-ES"/>
              <a:t>teoría</a:t>
            </a:r>
            <a:r>
              <a:rPr lang="es-ES"/>
              <a:t> Darwiniana de la </a:t>
            </a:r>
            <a:r>
              <a:rPr lang="es-ES"/>
              <a:t>evolución:</a:t>
            </a:r>
            <a:endParaRPr/>
          </a:p>
          <a:p>
            <a:pPr indent="-342900" lvl="0" marL="457200" rtl="0" algn="just">
              <a:spcBef>
                <a:spcPts val="0"/>
              </a:spcBef>
              <a:spcAft>
                <a:spcPts val="0"/>
              </a:spcAft>
              <a:buSzPts val="1800"/>
              <a:buChar char="●"/>
            </a:pPr>
            <a:r>
              <a:rPr lang="es-ES"/>
              <a:t>Reproducción</a:t>
            </a:r>
            <a:endParaRPr/>
          </a:p>
          <a:p>
            <a:pPr indent="-342900" lvl="0" marL="457200" rtl="0" algn="just">
              <a:spcBef>
                <a:spcPts val="0"/>
              </a:spcBef>
              <a:spcAft>
                <a:spcPts val="0"/>
              </a:spcAft>
              <a:buSzPts val="1800"/>
              <a:buChar char="●"/>
            </a:pPr>
            <a:r>
              <a:rPr lang="es-ES"/>
              <a:t>Mutación</a:t>
            </a:r>
            <a:endParaRPr/>
          </a:p>
          <a:p>
            <a:pPr indent="-342900" lvl="0" marL="457200" rtl="0" algn="just">
              <a:spcBef>
                <a:spcPts val="0"/>
              </a:spcBef>
              <a:spcAft>
                <a:spcPts val="0"/>
              </a:spcAft>
              <a:buSzPts val="1800"/>
              <a:buChar char="●"/>
            </a:pPr>
            <a:r>
              <a:rPr lang="es-ES"/>
              <a:t>Recombinación</a:t>
            </a:r>
            <a:endParaRPr/>
          </a:p>
          <a:p>
            <a:pPr indent="-342900" lvl="0" marL="457200" rtl="0" algn="just">
              <a:spcBef>
                <a:spcPts val="0"/>
              </a:spcBef>
              <a:spcAft>
                <a:spcPts val="0"/>
              </a:spcAft>
              <a:buSzPts val="1800"/>
              <a:buChar char="●"/>
            </a:pPr>
            <a:r>
              <a:rPr lang="es-ES"/>
              <a:t>Selección</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s-ES"/>
              <a:t>Es un algoritmo metaheurístico lo cual significa que no garantiza solución globalmente óptima</a:t>
            </a:r>
            <a:endParaRPr/>
          </a:p>
        </p:txBody>
      </p:sp>
      <p:pic>
        <p:nvPicPr>
          <p:cNvPr id="388" name="Google Shape;388;p37"/>
          <p:cNvPicPr preferRelativeResize="0"/>
          <p:nvPr/>
        </p:nvPicPr>
        <p:blipFill>
          <a:blip r:embed="rId3">
            <a:alphaModFix/>
          </a:blip>
          <a:stretch>
            <a:fillRect/>
          </a:stretch>
        </p:blipFill>
        <p:spPr>
          <a:xfrm>
            <a:off x="3875650" y="1856952"/>
            <a:ext cx="4786801" cy="3593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38"/>
          <p:cNvSpPr txBox="1"/>
          <p:nvPr>
            <p:ph type="title"/>
          </p:nvPr>
        </p:nvSpPr>
        <p:spPr>
          <a:xfrm>
            <a:off x="374675" y="1026250"/>
            <a:ext cx="8503200" cy="8307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s-ES"/>
              <a:t>Evolución diferencial</a:t>
            </a:r>
            <a:endParaRPr/>
          </a:p>
          <a:p>
            <a:pPr indent="0" lvl="0" marL="0" rtl="0" algn="ctr">
              <a:spcBef>
                <a:spcPts val="0"/>
              </a:spcBef>
              <a:spcAft>
                <a:spcPts val="0"/>
              </a:spcAft>
              <a:buNone/>
            </a:pPr>
            <a:r>
              <a:t/>
            </a:r>
            <a:endParaRPr/>
          </a:p>
        </p:txBody>
      </p:sp>
      <p:sp>
        <p:nvSpPr>
          <p:cNvPr id="395" name="Google Shape;395;p38"/>
          <p:cNvSpPr txBox="1"/>
          <p:nvPr>
            <p:ph idx="1" type="body"/>
          </p:nvPr>
        </p:nvSpPr>
        <p:spPr>
          <a:xfrm>
            <a:off x="374675" y="1954775"/>
            <a:ext cx="4070400" cy="3665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ES"/>
              <a:t>Solución</a:t>
            </a:r>
            <a:r>
              <a:rPr lang="es-ES"/>
              <a:t> similar a los algoritmos </a:t>
            </a:r>
            <a:r>
              <a:rPr lang="es-ES"/>
              <a:t>genéticos</a:t>
            </a:r>
            <a:r>
              <a:rPr lang="es-ES"/>
              <a:t> pero </a:t>
            </a:r>
            <a:r>
              <a:rPr lang="es-ES"/>
              <a:t>más</a:t>
            </a:r>
            <a:r>
              <a:rPr lang="es-ES"/>
              <a:t> centrada en la </a:t>
            </a:r>
            <a:r>
              <a:rPr lang="es-ES"/>
              <a:t>recombinación</a:t>
            </a:r>
            <a:r>
              <a:rPr lang="es-ES"/>
              <a:t> que en la </a:t>
            </a:r>
            <a:r>
              <a:rPr lang="es-ES"/>
              <a:t>mutación</a:t>
            </a:r>
            <a:r>
              <a:rPr lang="es-ES"/>
              <a:t> y </a:t>
            </a:r>
            <a:r>
              <a:rPr lang="es-ES"/>
              <a:t>reproducción, donde se genera una población y se restan las diferencias entre cada par de miembros de esa población y esa diferencia resultante se añade a un tercer miembro de la población hasta que estos convergen a una solución.</a:t>
            </a:r>
            <a:endParaRPr/>
          </a:p>
        </p:txBody>
      </p:sp>
      <p:pic>
        <p:nvPicPr>
          <p:cNvPr id="396" name="Google Shape;396;p38"/>
          <p:cNvPicPr preferRelativeResize="0"/>
          <p:nvPr/>
        </p:nvPicPr>
        <p:blipFill>
          <a:blip r:embed="rId3">
            <a:alphaModFix/>
          </a:blip>
          <a:stretch>
            <a:fillRect/>
          </a:stretch>
        </p:blipFill>
        <p:spPr>
          <a:xfrm>
            <a:off x="4572000" y="1992284"/>
            <a:ext cx="4419600" cy="296071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39"/>
          <p:cNvSpPr txBox="1"/>
          <p:nvPr>
            <p:ph type="title"/>
          </p:nvPr>
        </p:nvSpPr>
        <p:spPr>
          <a:xfrm>
            <a:off x="374675" y="1026250"/>
            <a:ext cx="8503200" cy="8307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s-ES"/>
              <a:t>Optimización de enjambre de partículas</a:t>
            </a:r>
            <a:endParaRPr/>
          </a:p>
        </p:txBody>
      </p:sp>
      <p:sp>
        <p:nvSpPr>
          <p:cNvPr id="403" name="Google Shape;403;p39"/>
          <p:cNvSpPr txBox="1"/>
          <p:nvPr>
            <p:ph idx="1" type="body"/>
          </p:nvPr>
        </p:nvSpPr>
        <p:spPr>
          <a:xfrm>
            <a:off x="374675" y="1954775"/>
            <a:ext cx="4451400" cy="3665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ES"/>
              <a:t>En este algoritmo la </a:t>
            </a:r>
            <a:r>
              <a:rPr lang="es-ES"/>
              <a:t>población</a:t>
            </a:r>
            <a:r>
              <a:rPr lang="es-ES"/>
              <a:t> es conocida como </a:t>
            </a:r>
            <a:r>
              <a:rPr lang="es-ES"/>
              <a:t>partículas, estas partículas exploran el ambiente en el que están y se van moviendo hacia la mejor posición conocida no solo por ellas sino también por otras partículas buscando así que el enjambre converja a una mejor posición.</a:t>
            </a:r>
            <a:endParaRPr/>
          </a:p>
        </p:txBody>
      </p:sp>
      <p:pic>
        <p:nvPicPr>
          <p:cNvPr id="404" name="Google Shape;404;p39"/>
          <p:cNvPicPr preferRelativeResize="0"/>
          <p:nvPr/>
        </p:nvPicPr>
        <p:blipFill>
          <a:blip r:embed="rId3">
            <a:alphaModFix/>
          </a:blip>
          <a:stretch>
            <a:fillRect/>
          </a:stretch>
        </p:blipFill>
        <p:spPr>
          <a:xfrm>
            <a:off x="4919700" y="1954775"/>
            <a:ext cx="3958175" cy="36651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40"/>
          <p:cNvSpPr txBox="1"/>
          <p:nvPr>
            <p:ph type="title"/>
          </p:nvPr>
        </p:nvSpPr>
        <p:spPr>
          <a:xfrm>
            <a:off x="374675" y="1026250"/>
            <a:ext cx="8503200" cy="83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ES"/>
              <a:t>Aplicaciones no explotadas</a:t>
            </a:r>
            <a:endParaRPr/>
          </a:p>
        </p:txBody>
      </p:sp>
      <p:sp>
        <p:nvSpPr>
          <p:cNvPr id="411" name="Google Shape;411;p40"/>
          <p:cNvSpPr txBox="1"/>
          <p:nvPr>
            <p:ph idx="1" type="body"/>
          </p:nvPr>
        </p:nvSpPr>
        <p:spPr>
          <a:xfrm>
            <a:off x="374675" y="1954775"/>
            <a:ext cx="8503200" cy="36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ES"/>
              <a:t>Futuras aplicaciones de aprendizaje por refuerzo incluyen los siguientes </a:t>
            </a:r>
            <a:r>
              <a:rPr lang="es-ES"/>
              <a:t>tópicos</a:t>
            </a:r>
            <a:r>
              <a:rPr lang="es-ES"/>
              <a:t>:</a:t>
            </a:r>
            <a:endParaRPr/>
          </a:p>
          <a:p>
            <a:pPr indent="0" lvl="0" marL="0" rtl="0" algn="l">
              <a:spcBef>
                <a:spcPts val="0"/>
              </a:spcBef>
              <a:spcAft>
                <a:spcPts val="0"/>
              </a:spcAft>
              <a:buNone/>
            </a:pPr>
            <a:r>
              <a:t/>
            </a:r>
            <a:endParaRPr/>
          </a:p>
          <a:p>
            <a:pPr indent="-342900" lvl="0" marL="457200" rtl="0" algn="l">
              <a:lnSpc>
                <a:spcPct val="150000"/>
              </a:lnSpc>
              <a:spcBef>
                <a:spcPts val="0"/>
              </a:spcBef>
              <a:spcAft>
                <a:spcPts val="0"/>
              </a:spcAft>
              <a:buSzPts val="1800"/>
              <a:buChar char="●"/>
            </a:pPr>
            <a:r>
              <a:rPr lang="es-ES"/>
              <a:t>Optimización de intercambio de acciones (bolsa de valores).</a:t>
            </a:r>
            <a:endParaRPr/>
          </a:p>
          <a:p>
            <a:pPr indent="-342900" lvl="0" marL="457200" rtl="0" algn="l">
              <a:lnSpc>
                <a:spcPct val="150000"/>
              </a:lnSpc>
              <a:spcBef>
                <a:spcPts val="0"/>
              </a:spcBef>
              <a:spcAft>
                <a:spcPts val="0"/>
              </a:spcAft>
              <a:buSzPts val="1800"/>
              <a:buChar char="●"/>
            </a:pPr>
            <a:r>
              <a:rPr lang="es-ES"/>
              <a:t>Vehículos</a:t>
            </a:r>
            <a:r>
              <a:rPr lang="es-ES"/>
              <a:t> </a:t>
            </a:r>
            <a:r>
              <a:rPr lang="es-ES"/>
              <a:t>autónomos</a:t>
            </a:r>
            <a:r>
              <a:rPr lang="es-ES"/>
              <a:t> avanzados.</a:t>
            </a:r>
            <a:endParaRPr/>
          </a:p>
          <a:p>
            <a:pPr indent="-342900" lvl="0" marL="457200" rtl="0" algn="l">
              <a:lnSpc>
                <a:spcPct val="150000"/>
              </a:lnSpc>
              <a:spcBef>
                <a:spcPts val="0"/>
              </a:spcBef>
              <a:spcAft>
                <a:spcPts val="0"/>
              </a:spcAft>
              <a:buSzPts val="1800"/>
              <a:buChar char="●"/>
            </a:pPr>
            <a:r>
              <a:rPr lang="es-ES"/>
              <a:t>Señales de </a:t>
            </a:r>
            <a:r>
              <a:rPr lang="es-ES"/>
              <a:t>tráfico</a:t>
            </a:r>
            <a:r>
              <a:rPr lang="es-ES"/>
              <a:t> inteligentes. </a:t>
            </a:r>
            <a:endParaRPr/>
          </a:p>
          <a:p>
            <a:pPr indent="-342900" lvl="0" marL="457200" rtl="0" algn="l">
              <a:lnSpc>
                <a:spcPct val="150000"/>
              </a:lnSpc>
              <a:spcBef>
                <a:spcPts val="0"/>
              </a:spcBef>
              <a:spcAft>
                <a:spcPts val="0"/>
              </a:spcAft>
              <a:buSzPts val="1800"/>
              <a:buChar char="●"/>
            </a:pPr>
            <a:r>
              <a:rPr lang="es-ES"/>
              <a:t>Robots </a:t>
            </a:r>
            <a:r>
              <a:rPr lang="es-ES"/>
              <a:t>autónomos</a:t>
            </a:r>
            <a:r>
              <a:rPr lang="es-ES"/>
              <a:t>.</a:t>
            </a:r>
            <a:endParaRPr/>
          </a:p>
          <a:p>
            <a:pPr indent="-342900" lvl="0" marL="457200" rtl="0" algn="l">
              <a:lnSpc>
                <a:spcPct val="150000"/>
              </a:lnSpc>
              <a:spcBef>
                <a:spcPts val="0"/>
              </a:spcBef>
              <a:spcAft>
                <a:spcPts val="0"/>
              </a:spcAft>
              <a:buSzPts val="1800"/>
              <a:buChar char="●"/>
            </a:pPr>
            <a:r>
              <a:rPr lang="es-ES"/>
              <a:t>Fábricas</a:t>
            </a:r>
            <a:r>
              <a:rPr lang="es-ES"/>
              <a:t> totalmente automatizadas.  </a:t>
            </a:r>
            <a:endParaRPr/>
          </a:p>
          <a:p>
            <a:pPr indent="0" lvl="0" marL="457200" rtl="0" algn="l">
              <a:spcBef>
                <a:spcPts val="0"/>
              </a:spcBef>
              <a:spcAft>
                <a:spcPts val="0"/>
              </a:spcAft>
              <a:buNone/>
            </a:pPr>
            <a:r>
              <a:t/>
            </a:r>
            <a:endParaRPr/>
          </a:p>
        </p:txBody>
      </p:sp>
      <p:pic>
        <p:nvPicPr>
          <p:cNvPr id="412" name="Google Shape;412;p40"/>
          <p:cNvPicPr preferRelativeResize="0"/>
          <p:nvPr/>
        </p:nvPicPr>
        <p:blipFill>
          <a:blip r:embed="rId3">
            <a:alphaModFix/>
          </a:blip>
          <a:stretch>
            <a:fillRect/>
          </a:stretch>
        </p:blipFill>
        <p:spPr>
          <a:xfrm>
            <a:off x="6833975" y="2867913"/>
            <a:ext cx="1847850" cy="24669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41"/>
          <p:cNvSpPr txBox="1"/>
          <p:nvPr>
            <p:ph idx="1" type="body"/>
          </p:nvPr>
        </p:nvSpPr>
        <p:spPr>
          <a:xfrm>
            <a:off x="374675" y="1954775"/>
            <a:ext cx="5067300" cy="36651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s-ES"/>
              <a:t>Contribuir con </a:t>
            </a:r>
            <a:r>
              <a:rPr lang="es-ES"/>
              <a:t>métodos</a:t>
            </a:r>
            <a:r>
              <a:rPr lang="es-ES"/>
              <a:t> para el tratamiento de </a:t>
            </a:r>
            <a:r>
              <a:rPr lang="es-ES"/>
              <a:t>desórdenes</a:t>
            </a:r>
            <a:r>
              <a:rPr lang="es-ES"/>
              <a:t> mentales, incluyendo el abuso de </a:t>
            </a:r>
            <a:r>
              <a:rPr lang="es-ES"/>
              <a:t>psicoactivos</a:t>
            </a:r>
            <a:r>
              <a:rPr lang="es-ES"/>
              <a:t>  y la adicción.</a:t>
            </a:r>
            <a:endParaRPr/>
          </a:p>
          <a:p>
            <a:pPr indent="-342900" lvl="0" marL="457200" rtl="0" algn="l">
              <a:lnSpc>
                <a:spcPct val="150000"/>
              </a:lnSpc>
              <a:spcBef>
                <a:spcPts val="0"/>
              </a:spcBef>
              <a:spcAft>
                <a:spcPts val="0"/>
              </a:spcAft>
              <a:buSzPts val="1800"/>
              <a:buChar char="●"/>
            </a:pPr>
            <a:r>
              <a:rPr lang="es-ES"/>
              <a:t>Toma de decisiones humanas en </a:t>
            </a:r>
            <a:r>
              <a:rPr lang="es-ES"/>
              <a:t>áreas</a:t>
            </a:r>
            <a:r>
              <a:rPr lang="es-ES"/>
              <a:t> como la educación, la salud, transporte, </a:t>
            </a:r>
            <a:r>
              <a:rPr lang="es-ES"/>
              <a:t>energía</a:t>
            </a:r>
            <a:r>
              <a:rPr lang="es-ES"/>
              <a:t> y distribución de los recursos </a:t>
            </a:r>
            <a:r>
              <a:rPr lang="es-ES"/>
              <a:t>públicos</a:t>
            </a:r>
            <a:r>
              <a:rPr lang="es-ES"/>
              <a:t>.</a:t>
            </a:r>
            <a:endParaRPr/>
          </a:p>
          <a:p>
            <a:pPr indent="0" lvl="0" marL="457200" rtl="0" algn="l">
              <a:spcBef>
                <a:spcPts val="0"/>
              </a:spcBef>
              <a:spcAft>
                <a:spcPts val="0"/>
              </a:spcAft>
              <a:buNone/>
            </a:pPr>
            <a:r>
              <a:t/>
            </a:r>
            <a:endParaRPr/>
          </a:p>
        </p:txBody>
      </p:sp>
      <p:sp>
        <p:nvSpPr>
          <p:cNvPr id="419" name="Google Shape;419;p41"/>
          <p:cNvSpPr txBox="1"/>
          <p:nvPr>
            <p:ph type="title"/>
          </p:nvPr>
        </p:nvSpPr>
        <p:spPr>
          <a:xfrm>
            <a:off x="374675" y="1026250"/>
            <a:ext cx="8503200" cy="83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ES"/>
              <a:t>Aplicaciones no explotadas</a:t>
            </a:r>
            <a:endParaRPr/>
          </a:p>
        </p:txBody>
      </p:sp>
      <p:pic>
        <p:nvPicPr>
          <p:cNvPr id="420" name="Google Shape;420;p41"/>
          <p:cNvPicPr preferRelativeResize="0"/>
          <p:nvPr/>
        </p:nvPicPr>
        <p:blipFill>
          <a:blip r:embed="rId3">
            <a:alphaModFix/>
          </a:blip>
          <a:stretch>
            <a:fillRect/>
          </a:stretch>
        </p:blipFill>
        <p:spPr>
          <a:xfrm>
            <a:off x="5549650" y="2039175"/>
            <a:ext cx="3397225" cy="262177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42"/>
          <p:cNvSpPr txBox="1"/>
          <p:nvPr>
            <p:ph type="title"/>
          </p:nvPr>
        </p:nvSpPr>
        <p:spPr>
          <a:xfrm>
            <a:off x="320400" y="2666200"/>
            <a:ext cx="8503200" cy="83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ES"/>
              <a:t>Fin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 name="Shape 56"/>
        <p:cNvGrpSpPr/>
        <p:nvPr/>
      </p:nvGrpSpPr>
      <p:grpSpPr>
        <a:xfrm>
          <a:off x="0" y="0"/>
          <a:ext cx="0" cy="0"/>
          <a:chOff x="0" y="0"/>
          <a:chExt cx="0" cy="0"/>
        </a:xfrm>
      </p:grpSpPr>
      <p:sp>
        <p:nvSpPr>
          <p:cNvPr id="57" name="Google Shape;57;p11"/>
          <p:cNvSpPr txBox="1"/>
          <p:nvPr/>
        </p:nvSpPr>
        <p:spPr>
          <a:xfrm>
            <a:off x="375400" y="952250"/>
            <a:ext cx="7718700" cy="631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s-ES" sz="2400"/>
              <a:t>Generalidades del aprendizaje por refuerzo (RL)</a:t>
            </a:r>
            <a:endParaRPr b="1" sz="2400"/>
          </a:p>
          <a:p>
            <a:pPr indent="0" lvl="0" marL="457200" rtl="0" algn="just">
              <a:spcBef>
                <a:spcPts val="0"/>
              </a:spcBef>
              <a:spcAft>
                <a:spcPts val="0"/>
              </a:spcAft>
              <a:buNone/>
            </a:pPr>
            <a:r>
              <a:t/>
            </a:r>
            <a:endParaRPr b="1" sz="2400"/>
          </a:p>
          <a:p>
            <a:pPr indent="0" lvl="0" marL="457200" rtl="0" algn="just">
              <a:spcBef>
                <a:spcPts val="0"/>
              </a:spcBef>
              <a:spcAft>
                <a:spcPts val="0"/>
              </a:spcAft>
              <a:buNone/>
            </a:pPr>
            <a:r>
              <a:t/>
            </a:r>
            <a:endParaRPr b="1" sz="2400"/>
          </a:p>
        </p:txBody>
      </p:sp>
      <p:sp>
        <p:nvSpPr>
          <p:cNvPr id="58" name="Google Shape;58;p11"/>
          <p:cNvSpPr txBox="1"/>
          <p:nvPr>
            <p:ph idx="1" type="subTitle"/>
          </p:nvPr>
        </p:nvSpPr>
        <p:spPr>
          <a:xfrm>
            <a:off x="232575" y="1843175"/>
            <a:ext cx="5067900" cy="3908100"/>
          </a:xfrm>
          <a:prstGeom prst="rect">
            <a:avLst/>
          </a:prstGeom>
          <a:noFill/>
          <a:ln>
            <a:noFill/>
          </a:ln>
        </p:spPr>
        <p:txBody>
          <a:bodyPr anchorCtr="0" anchor="ctr" bIns="91425" lIns="91425" spcFirstLastPara="1" rIns="91425" wrap="square" tIns="91425">
            <a:noAutofit/>
          </a:bodyPr>
          <a:lstStyle/>
          <a:p>
            <a:pPr indent="-342900" lvl="0" marL="457200" rtl="0" algn="just">
              <a:spcBef>
                <a:spcPts val="0"/>
              </a:spcBef>
              <a:spcAft>
                <a:spcPts val="0"/>
              </a:spcAft>
              <a:buClr>
                <a:srgbClr val="4B4B4B"/>
              </a:buClr>
              <a:buSzPts val="1800"/>
              <a:buChar char="●"/>
            </a:pPr>
            <a:r>
              <a:rPr lang="es-ES" sz="1800">
                <a:solidFill>
                  <a:srgbClr val="4B4B4B"/>
                </a:solidFill>
              </a:rPr>
              <a:t>Es uno de los tres paradigmas básicos del machine learning junto con el aprendizaje supervisado y el aprendizaje no supervisado.</a:t>
            </a:r>
            <a:br>
              <a:rPr lang="es-ES" sz="1800">
                <a:solidFill>
                  <a:srgbClr val="4B4B4B"/>
                </a:solidFill>
              </a:rPr>
            </a:br>
            <a:endParaRPr sz="1800">
              <a:solidFill>
                <a:srgbClr val="4B4B4B"/>
              </a:solidFill>
            </a:endParaRPr>
          </a:p>
          <a:p>
            <a:pPr indent="-342900" lvl="0" marL="457200" rtl="0" algn="just">
              <a:spcBef>
                <a:spcPts val="0"/>
              </a:spcBef>
              <a:spcAft>
                <a:spcPts val="0"/>
              </a:spcAft>
              <a:buClr>
                <a:srgbClr val="4B4B4B"/>
              </a:buClr>
              <a:buSzPts val="1800"/>
              <a:buChar char="●"/>
            </a:pPr>
            <a:r>
              <a:rPr lang="es-ES" sz="1800">
                <a:solidFill>
                  <a:srgbClr val="222222"/>
                </a:solidFill>
                <a:highlight>
                  <a:srgbClr val="FFFFFF"/>
                </a:highlight>
              </a:rPr>
              <a:t>Su objetivo es determinar qué acciones debe escoger un agente de software en un entorno determinado, con el fin de maximizar alguna noción de "recompensa" o premio acumulado.</a:t>
            </a:r>
            <a:br>
              <a:rPr lang="es-ES" sz="1800">
                <a:solidFill>
                  <a:srgbClr val="222222"/>
                </a:solidFill>
                <a:highlight>
                  <a:srgbClr val="FFFFFF"/>
                </a:highlight>
              </a:rPr>
            </a:br>
            <a:endParaRPr sz="1800">
              <a:solidFill>
                <a:srgbClr val="222222"/>
              </a:solidFill>
              <a:highlight>
                <a:srgbClr val="FFFFFF"/>
              </a:highlight>
            </a:endParaRPr>
          </a:p>
          <a:p>
            <a:pPr indent="-342900" lvl="0" marL="457200" rtl="0" algn="just">
              <a:spcBef>
                <a:spcPts val="0"/>
              </a:spcBef>
              <a:spcAft>
                <a:spcPts val="0"/>
              </a:spcAft>
              <a:buClr>
                <a:srgbClr val="222222"/>
              </a:buClr>
              <a:buSzPts val="1800"/>
              <a:buChar char="●"/>
            </a:pPr>
            <a:r>
              <a:rPr lang="es-ES" sz="1800">
                <a:solidFill>
                  <a:srgbClr val="222222"/>
                </a:solidFill>
                <a:highlight>
                  <a:srgbClr val="FFFFFF"/>
                </a:highlight>
              </a:rPr>
              <a:t>El ambiente se formula igual que el de un </a:t>
            </a:r>
            <a:r>
              <a:rPr b="1" lang="es-ES" sz="1800">
                <a:solidFill>
                  <a:srgbClr val="CC0000"/>
                </a:solidFill>
                <a:highlight>
                  <a:srgbClr val="FFFFFF"/>
                </a:highlight>
              </a:rPr>
              <a:t>proceso de decisión de Markov</a:t>
            </a:r>
            <a:r>
              <a:rPr lang="es-ES" sz="1800">
                <a:solidFill>
                  <a:srgbClr val="222222"/>
                </a:solidFill>
                <a:highlight>
                  <a:srgbClr val="FFFFFF"/>
                </a:highlight>
              </a:rPr>
              <a:t>.</a:t>
            </a:r>
            <a:endParaRPr sz="1800">
              <a:solidFill>
                <a:srgbClr val="222222"/>
              </a:solidFill>
              <a:highlight>
                <a:srgbClr val="FFFFFF"/>
              </a:highlight>
            </a:endParaRPr>
          </a:p>
          <a:p>
            <a:pPr indent="0" lvl="0" marL="0" rtl="0" algn="just">
              <a:spcBef>
                <a:spcPts val="0"/>
              </a:spcBef>
              <a:spcAft>
                <a:spcPts val="0"/>
              </a:spcAft>
              <a:buNone/>
            </a:pPr>
            <a:r>
              <a:t/>
            </a:r>
            <a:endParaRPr sz="1800">
              <a:solidFill>
                <a:srgbClr val="4B4B4B"/>
              </a:solidFill>
            </a:endParaRPr>
          </a:p>
          <a:p>
            <a:pPr indent="0" lvl="0" marL="0" rtl="0" algn="just">
              <a:spcBef>
                <a:spcPts val="0"/>
              </a:spcBef>
              <a:spcAft>
                <a:spcPts val="0"/>
              </a:spcAft>
              <a:buNone/>
            </a:pPr>
            <a:r>
              <a:t/>
            </a:r>
            <a:endParaRPr sz="1800">
              <a:solidFill>
                <a:srgbClr val="4B4B4B"/>
              </a:solidFill>
            </a:endParaRPr>
          </a:p>
          <a:p>
            <a:pPr indent="0" lvl="0" marL="0" rtl="0" algn="just">
              <a:spcBef>
                <a:spcPts val="0"/>
              </a:spcBef>
              <a:spcAft>
                <a:spcPts val="0"/>
              </a:spcAft>
              <a:buNone/>
            </a:pPr>
            <a:r>
              <a:t/>
            </a:r>
            <a:endParaRPr sz="1800">
              <a:solidFill>
                <a:srgbClr val="4B4B4B"/>
              </a:solidFill>
            </a:endParaRPr>
          </a:p>
        </p:txBody>
      </p:sp>
      <p:grpSp>
        <p:nvGrpSpPr>
          <p:cNvPr id="59" name="Google Shape;59;p11"/>
          <p:cNvGrpSpPr/>
          <p:nvPr/>
        </p:nvGrpSpPr>
        <p:grpSpPr>
          <a:xfrm>
            <a:off x="5300485" y="1928894"/>
            <a:ext cx="3757382" cy="2657339"/>
            <a:chOff x="5574375" y="1801775"/>
            <a:chExt cx="3272126" cy="1998600"/>
          </a:xfrm>
        </p:grpSpPr>
        <p:pic>
          <p:nvPicPr>
            <p:cNvPr id="60" name="Google Shape;60;p11"/>
            <p:cNvPicPr preferRelativeResize="0"/>
            <p:nvPr/>
          </p:nvPicPr>
          <p:blipFill>
            <a:blip r:embed="rId3">
              <a:alphaModFix/>
            </a:blip>
            <a:stretch>
              <a:fillRect/>
            </a:stretch>
          </p:blipFill>
          <p:spPr>
            <a:xfrm>
              <a:off x="5574375" y="1801775"/>
              <a:ext cx="3272126" cy="1537900"/>
            </a:xfrm>
            <a:prstGeom prst="rect">
              <a:avLst/>
            </a:prstGeom>
            <a:noFill/>
            <a:ln>
              <a:noFill/>
            </a:ln>
          </p:spPr>
        </p:pic>
        <p:sp>
          <p:nvSpPr>
            <p:cNvPr id="61" name="Google Shape;61;p11"/>
            <p:cNvSpPr txBox="1"/>
            <p:nvPr/>
          </p:nvSpPr>
          <p:spPr>
            <a:xfrm>
              <a:off x="5586425" y="3357575"/>
              <a:ext cx="3257400" cy="44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ES" sz="1100"/>
                <a:t>Tomado de </a:t>
              </a:r>
              <a:r>
                <a:rPr lang="es-ES" sz="1100" u="sng">
                  <a:solidFill>
                    <a:schemeClr val="hlink"/>
                  </a:solidFill>
                  <a:hlinkClick r:id="rId4"/>
                </a:rPr>
                <a:t>https://www.freecodecamp.org</a:t>
              </a:r>
              <a:endParaRPr sz="1100"/>
            </a:p>
          </p:txBody>
        </p:sp>
      </p:grpSp>
      <p:sp>
        <p:nvSpPr>
          <p:cNvPr id="62" name="Google Shape;62;p11"/>
          <p:cNvSpPr txBox="1"/>
          <p:nvPr/>
        </p:nvSpPr>
        <p:spPr>
          <a:xfrm>
            <a:off x="8786700" y="0"/>
            <a:ext cx="3573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t>1</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2"/>
          <p:cNvSpPr txBox="1"/>
          <p:nvPr/>
        </p:nvSpPr>
        <p:spPr>
          <a:xfrm>
            <a:off x="375400" y="952250"/>
            <a:ext cx="7718700" cy="631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s-ES" sz="2400"/>
              <a:t>Proceso de decisión de Markov (MDP)</a:t>
            </a:r>
            <a:endParaRPr b="1" sz="2400"/>
          </a:p>
          <a:p>
            <a:pPr indent="0" lvl="0" marL="457200" rtl="0" algn="just">
              <a:spcBef>
                <a:spcPts val="0"/>
              </a:spcBef>
              <a:spcAft>
                <a:spcPts val="0"/>
              </a:spcAft>
              <a:buNone/>
            </a:pPr>
            <a:r>
              <a:t/>
            </a:r>
            <a:endParaRPr b="1" sz="2400"/>
          </a:p>
          <a:p>
            <a:pPr indent="0" lvl="0" marL="457200" rtl="0" algn="just">
              <a:spcBef>
                <a:spcPts val="0"/>
              </a:spcBef>
              <a:spcAft>
                <a:spcPts val="0"/>
              </a:spcAft>
              <a:buNone/>
            </a:pPr>
            <a:r>
              <a:t/>
            </a:r>
            <a:endParaRPr b="1" sz="2400"/>
          </a:p>
        </p:txBody>
      </p:sp>
      <p:sp>
        <p:nvSpPr>
          <p:cNvPr id="69" name="Google Shape;69;p12"/>
          <p:cNvSpPr txBox="1"/>
          <p:nvPr>
            <p:ph idx="1" type="subTitle"/>
          </p:nvPr>
        </p:nvSpPr>
        <p:spPr>
          <a:xfrm>
            <a:off x="61125" y="1786025"/>
            <a:ext cx="5594100" cy="3908100"/>
          </a:xfrm>
          <a:prstGeom prst="rect">
            <a:avLst/>
          </a:prstGeom>
          <a:noFill/>
          <a:ln>
            <a:noFill/>
          </a:ln>
        </p:spPr>
        <p:txBody>
          <a:bodyPr anchorCtr="0" anchor="ctr" bIns="91425" lIns="91425" spcFirstLastPara="1" rIns="91425" wrap="square" tIns="91425">
            <a:noAutofit/>
          </a:bodyPr>
          <a:lstStyle/>
          <a:p>
            <a:pPr indent="-342900" lvl="0" marL="457200" rtl="0" algn="just">
              <a:spcBef>
                <a:spcPts val="0"/>
              </a:spcBef>
              <a:spcAft>
                <a:spcPts val="0"/>
              </a:spcAft>
              <a:buClr>
                <a:srgbClr val="4B4B4B"/>
              </a:buClr>
              <a:buSzPts val="1800"/>
              <a:buChar char="●"/>
            </a:pPr>
            <a:r>
              <a:rPr lang="es-ES" sz="1800">
                <a:solidFill>
                  <a:srgbClr val="4B4B4B"/>
                </a:solidFill>
              </a:rPr>
              <a:t>Es un proceso </a:t>
            </a:r>
            <a:r>
              <a:rPr b="1" lang="es-ES" sz="1800">
                <a:solidFill>
                  <a:srgbClr val="6AA84F"/>
                </a:solidFill>
              </a:rPr>
              <a:t>estocástico</a:t>
            </a:r>
            <a:r>
              <a:rPr b="1" lang="es-ES" sz="1800">
                <a:solidFill>
                  <a:srgbClr val="4B4B4B"/>
                </a:solidFill>
              </a:rPr>
              <a:t> </a:t>
            </a:r>
            <a:r>
              <a:rPr b="1" lang="es-ES" sz="1800">
                <a:solidFill>
                  <a:srgbClr val="CC0000"/>
                </a:solidFill>
              </a:rPr>
              <a:t>de control</a:t>
            </a:r>
            <a:r>
              <a:rPr b="1" lang="es-ES" sz="1800">
                <a:solidFill>
                  <a:srgbClr val="4B4B4B"/>
                </a:solidFill>
              </a:rPr>
              <a:t> </a:t>
            </a:r>
            <a:r>
              <a:rPr b="1" lang="es-ES" sz="1800">
                <a:solidFill>
                  <a:srgbClr val="0B5394"/>
                </a:solidFill>
              </a:rPr>
              <a:t>en tiempo discreto.</a:t>
            </a:r>
            <a:br>
              <a:rPr lang="es-ES" sz="1800">
                <a:solidFill>
                  <a:srgbClr val="0B5394"/>
                </a:solidFill>
              </a:rPr>
            </a:br>
            <a:endParaRPr sz="1800">
              <a:solidFill>
                <a:srgbClr val="4B4B4B"/>
              </a:solidFill>
            </a:endParaRPr>
          </a:p>
          <a:p>
            <a:pPr indent="-342900" lvl="0" marL="457200" rtl="0" algn="just">
              <a:spcBef>
                <a:spcPts val="0"/>
              </a:spcBef>
              <a:spcAft>
                <a:spcPts val="0"/>
              </a:spcAft>
              <a:buClr>
                <a:srgbClr val="4B4B4B"/>
              </a:buClr>
              <a:buSzPts val="1800"/>
              <a:buChar char="●"/>
            </a:pPr>
            <a:r>
              <a:rPr lang="es-ES" sz="1800">
                <a:solidFill>
                  <a:srgbClr val="222222"/>
                </a:solidFill>
                <a:highlight>
                  <a:srgbClr val="FFFFFF"/>
                </a:highlight>
              </a:rPr>
              <a:t>Se define también como una </a:t>
            </a:r>
            <a:r>
              <a:rPr b="1" lang="es-ES" sz="1800">
                <a:solidFill>
                  <a:srgbClr val="BF9000"/>
                </a:solidFill>
                <a:highlight>
                  <a:srgbClr val="FFFFFF"/>
                </a:highlight>
              </a:rPr>
              <a:t>cadena de Markov</a:t>
            </a:r>
            <a:r>
              <a:rPr lang="es-ES" sz="1800">
                <a:solidFill>
                  <a:srgbClr val="222222"/>
                </a:solidFill>
                <a:highlight>
                  <a:srgbClr val="FFFFFF"/>
                </a:highlight>
              </a:rPr>
              <a:t> que le permite a un agente </a:t>
            </a:r>
            <a:r>
              <a:rPr b="1" lang="es-ES" sz="1800">
                <a:solidFill>
                  <a:srgbClr val="222222"/>
                </a:solidFill>
                <a:highlight>
                  <a:srgbClr val="FFFFFF"/>
                </a:highlight>
              </a:rPr>
              <a:t>tomar acciones</a:t>
            </a:r>
            <a:r>
              <a:rPr lang="es-ES" sz="1800">
                <a:solidFill>
                  <a:srgbClr val="222222"/>
                </a:solidFill>
                <a:highlight>
                  <a:srgbClr val="FFFFFF"/>
                </a:highlight>
              </a:rPr>
              <a:t> y </a:t>
            </a:r>
            <a:r>
              <a:rPr b="1" lang="es-ES" sz="1800">
                <a:solidFill>
                  <a:srgbClr val="222222"/>
                </a:solidFill>
                <a:highlight>
                  <a:srgbClr val="FFFFFF"/>
                </a:highlight>
              </a:rPr>
              <a:t>recibir recompensas</a:t>
            </a:r>
            <a:r>
              <a:rPr lang="es-ES" sz="1800">
                <a:solidFill>
                  <a:srgbClr val="222222"/>
                </a:solidFill>
                <a:highlight>
                  <a:srgbClr val="FFFFFF"/>
                </a:highlight>
              </a:rPr>
              <a:t>.</a:t>
            </a:r>
            <a:br>
              <a:rPr lang="es-ES" sz="1800">
                <a:solidFill>
                  <a:srgbClr val="222222"/>
                </a:solidFill>
                <a:highlight>
                  <a:srgbClr val="FFFFFF"/>
                </a:highlight>
              </a:rPr>
            </a:br>
            <a:endParaRPr sz="1800">
              <a:solidFill>
                <a:srgbClr val="222222"/>
              </a:solidFill>
              <a:highlight>
                <a:srgbClr val="FFFFFF"/>
              </a:highlight>
            </a:endParaRPr>
          </a:p>
          <a:p>
            <a:pPr indent="-342900" lvl="0" marL="457200" rtl="0" algn="just">
              <a:spcBef>
                <a:spcPts val="0"/>
              </a:spcBef>
              <a:spcAft>
                <a:spcPts val="0"/>
              </a:spcAft>
              <a:buClr>
                <a:srgbClr val="222222"/>
              </a:buClr>
              <a:buSzPts val="1800"/>
              <a:buChar char="●"/>
            </a:pPr>
            <a:r>
              <a:rPr lang="es-ES" sz="1800">
                <a:solidFill>
                  <a:srgbClr val="222222"/>
                </a:solidFill>
                <a:highlight>
                  <a:srgbClr val="FFFFFF"/>
                </a:highlight>
              </a:rPr>
              <a:t>Una </a:t>
            </a:r>
            <a:r>
              <a:rPr b="1" lang="es-ES" sz="1800">
                <a:solidFill>
                  <a:srgbClr val="BF9000"/>
                </a:solidFill>
                <a:highlight>
                  <a:srgbClr val="FFFFFF"/>
                </a:highlight>
              </a:rPr>
              <a:t>cadena de Markov </a:t>
            </a:r>
            <a:r>
              <a:rPr lang="es-ES" sz="1800">
                <a:highlight>
                  <a:srgbClr val="FFFFFF"/>
                </a:highlight>
              </a:rPr>
              <a:t>se puede definir como un proceso </a:t>
            </a:r>
            <a:r>
              <a:rPr b="1" lang="es-ES" sz="1800">
                <a:solidFill>
                  <a:srgbClr val="6AA84F"/>
                </a:solidFill>
                <a:highlight>
                  <a:srgbClr val="FFFFFF"/>
                </a:highlight>
              </a:rPr>
              <a:t>estocástico</a:t>
            </a:r>
            <a:r>
              <a:rPr lang="es-ES" sz="1800">
                <a:highlight>
                  <a:srgbClr val="FFFFFF"/>
                </a:highlight>
              </a:rPr>
              <a:t> en </a:t>
            </a:r>
            <a:r>
              <a:rPr b="1" lang="es-ES" sz="1800">
                <a:solidFill>
                  <a:srgbClr val="0B5394"/>
                </a:solidFill>
              </a:rPr>
              <a:t>tiempo discreto </a:t>
            </a:r>
            <a:r>
              <a:rPr lang="es-ES" sz="1800"/>
              <a:t>que cumple la </a:t>
            </a:r>
            <a:r>
              <a:rPr b="1" lang="es-ES" sz="1800">
                <a:solidFill>
                  <a:srgbClr val="A64D79"/>
                </a:solidFill>
              </a:rPr>
              <a:t>propiedad de Markov</a:t>
            </a:r>
            <a:r>
              <a:rPr lang="es-ES" sz="1800"/>
              <a:t>.</a:t>
            </a:r>
            <a:endParaRPr sz="1800">
              <a:highlight>
                <a:srgbClr val="FFFFFF"/>
              </a:highlight>
            </a:endParaRPr>
          </a:p>
          <a:p>
            <a:pPr indent="0" lvl="0" marL="0" rtl="0" algn="just">
              <a:spcBef>
                <a:spcPts val="0"/>
              </a:spcBef>
              <a:spcAft>
                <a:spcPts val="0"/>
              </a:spcAft>
              <a:buNone/>
            </a:pPr>
            <a:r>
              <a:t/>
            </a:r>
            <a:endParaRPr sz="1800">
              <a:solidFill>
                <a:srgbClr val="4B4B4B"/>
              </a:solidFill>
            </a:endParaRPr>
          </a:p>
          <a:p>
            <a:pPr indent="0" lvl="0" marL="0" rtl="0" algn="just">
              <a:spcBef>
                <a:spcPts val="0"/>
              </a:spcBef>
              <a:spcAft>
                <a:spcPts val="0"/>
              </a:spcAft>
              <a:buNone/>
            </a:pPr>
            <a:r>
              <a:t/>
            </a:r>
            <a:endParaRPr sz="1800">
              <a:solidFill>
                <a:srgbClr val="4B4B4B"/>
              </a:solidFill>
            </a:endParaRPr>
          </a:p>
          <a:p>
            <a:pPr indent="0" lvl="0" marL="0" rtl="0" algn="just">
              <a:spcBef>
                <a:spcPts val="0"/>
              </a:spcBef>
              <a:spcAft>
                <a:spcPts val="0"/>
              </a:spcAft>
              <a:buNone/>
            </a:pPr>
            <a:r>
              <a:t/>
            </a:r>
            <a:endParaRPr sz="1800">
              <a:solidFill>
                <a:srgbClr val="4B4B4B"/>
              </a:solidFill>
            </a:endParaRPr>
          </a:p>
        </p:txBody>
      </p:sp>
      <p:grpSp>
        <p:nvGrpSpPr>
          <p:cNvPr id="70" name="Google Shape;70;p12"/>
          <p:cNvGrpSpPr/>
          <p:nvPr/>
        </p:nvGrpSpPr>
        <p:grpSpPr>
          <a:xfrm>
            <a:off x="5848000" y="1899275"/>
            <a:ext cx="2938700" cy="3316650"/>
            <a:chOff x="5790975" y="1584050"/>
            <a:chExt cx="2938700" cy="3316650"/>
          </a:xfrm>
        </p:grpSpPr>
        <p:pic>
          <p:nvPicPr>
            <p:cNvPr id="71" name="Google Shape;71;p12"/>
            <p:cNvPicPr preferRelativeResize="0"/>
            <p:nvPr/>
          </p:nvPicPr>
          <p:blipFill>
            <a:blip r:embed="rId3">
              <a:alphaModFix/>
            </a:blip>
            <a:stretch>
              <a:fillRect/>
            </a:stretch>
          </p:blipFill>
          <p:spPr>
            <a:xfrm>
              <a:off x="5852925" y="1584050"/>
              <a:ext cx="2876750" cy="2876750"/>
            </a:xfrm>
            <a:prstGeom prst="rect">
              <a:avLst/>
            </a:prstGeom>
            <a:noFill/>
            <a:ln>
              <a:noFill/>
            </a:ln>
          </p:spPr>
        </p:pic>
        <p:sp>
          <p:nvSpPr>
            <p:cNvPr id="72" name="Google Shape;72;p12"/>
            <p:cNvSpPr txBox="1"/>
            <p:nvPr/>
          </p:nvSpPr>
          <p:spPr>
            <a:xfrm>
              <a:off x="5790975" y="4357700"/>
              <a:ext cx="2857500" cy="54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ES" sz="1100">
                  <a:solidFill>
                    <a:schemeClr val="dk1"/>
                  </a:solidFill>
                </a:rPr>
                <a:t>Tomado de </a:t>
              </a:r>
              <a:r>
                <a:rPr lang="es-ES" sz="1100" u="sng">
                  <a:solidFill>
                    <a:schemeClr val="hlink"/>
                  </a:solidFill>
                  <a:hlinkClick r:id="rId4"/>
                </a:rPr>
                <a:t>https://en.wikipedia.org</a:t>
              </a:r>
              <a:endParaRPr sz="1100">
                <a:solidFill>
                  <a:schemeClr val="dk1"/>
                </a:solidFill>
              </a:endParaRPr>
            </a:p>
            <a:p>
              <a:pPr indent="0" lvl="0" marL="0" rtl="0" algn="l">
                <a:spcBef>
                  <a:spcPts val="0"/>
                </a:spcBef>
                <a:spcAft>
                  <a:spcPts val="0"/>
                </a:spcAft>
                <a:buNone/>
              </a:pPr>
              <a:r>
                <a:t/>
              </a:r>
              <a:endParaRPr/>
            </a:p>
          </p:txBody>
        </p:sp>
      </p:grpSp>
      <p:sp>
        <p:nvSpPr>
          <p:cNvPr id="73" name="Google Shape;73;p12"/>
          <p:cNvSpPr txBox="1"/>
          <p:nvPr/>
        </p:nvSpPr>
        <p:spPr>
          <a:xfrm>
            <a:off x="8786700" y="0"/>
            <a:ext cx="3573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t>2</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3"/>
          <p:cNvSpPr txBox="1"/>
          <p:nvPr/>
        </p:nvSpPr>
        <p:spPr>
          <a:xfrm>
            <a:off x="375400" y="952250"/>
            <a:ext cx="7718700" cy="631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s-ES" sz="2400"/>
              <a:t>Procesos de decisión de Markov (MDP)</a:t>
            </a:r>
            <a:endParaRPr b="1" sz="2400"/>
          </a:p>
          <a:p>
            <a:pPr indent="0" lvl="0" marL="457200" rtl="0" algn="just">
              <a:spcBef>
                <a:spcPts val="0"/>
              </a:spcBef>
              <a:spcAft>
                <a:spcPts val="0"/>
              </a:spcAft>
              <a:buNone/>
            </a:pPr>
            <a:r>
              <a:t/>
            </a:r>
            <a:endParaRPr b="1" sz="2400"/>
          </a:p>
          <a:p>
            <a:pPr indent="0" lvl="0" marL="457200" rtl="0" algn="just">
              <a:spcBef>
                <a:spcPts val="0"/>
              </a:spcBef>
              <a:spcAft>
                <a:spcPts val="0"/>
              </a:spcAft>
              <a:buNone/>
            </a:pPr>
            <a:r>
              <a:t/>
            </a:r>
            <a:endParaRPr b="1" sz="2400"/>
          </a:p>
        </p:txBody>
      </p:sp>
      <p:sp>
        <p:nvSpPr>
          <p:cNvPr id="80" name="Google Shape;80;p13"/>
          <p:cNvSpPr txBox="1"/>
          <p:nvPr>
            <p:ph idx="1" type="subTitle"/>
          </p:nvPr>
        </p:nvSpPr>
        <p:spPr>
          <a:xfrm>
            <a:off x="0" y="2127000"/>
            <a:ext cx="5067900" cy="3908100"/>
          </a:xfrm>
          <a:prstGeom prst="rect">
            <a:avLst/>
          </a:prstGeom>
          <a:noFill/>
          <a:ln>
            <a:noFill/>
          </a:ln>
        </p:spPr>
        <p:txBody>
          <a:bodyPr anchorCtr="0" anchor="ctr" bIns="91425" lIns="91425" spcFirstLastPara="1" rIns="91425" wrap="square" tIns="91425">
            <a:noAutofit/>
          </a:bodyPr>
          <a:lstStyle/>
          <a:p>
            <a:pPr indent="-342900" lvl="0" marL="457200" rtl="0" algn="just">
              <a:spcBef>
                <a:spcPts val="0"/>
              </a:spcBef>
              <a:spcAft>
                <a:spcPts val="0"/>
              </a:spcAft>
              <a:buClr>
                <a:srgbClr val="4B4B4B"/>
              </a:buClr>
              <a:buSzPts val="1800"/>
              <a:buChar char="●"/>
            </a:pPr>
            <a:r>
              <a:rPr lang="es-ES" sz="1800">
                <a:solidFill>
                  <a:srgbClr val="222222"/>
                </a:solidFill>
                <a:highlight>
                  <a:srgbClr val="FFFFFF"/>
                </a:highlight>
              </a:rPr>
              <a:t>En cada paso del </a:t>
            </a:r>
            <a:r>
              <a:rPr b="1" lang="es-ES" sz="1800">
                <a:solidFill>
                  <a:srgbClr val="CC0000"/>
                </a:solidFill>
                <a:highlight>
                  <a:srgbClr val="FFFFFF"/>
                </a:highlight>
              </a:rPr>
              <a:t>proceso de decisión de Markov</a:t>
            </a:r>
            <a:r>
              <a:rPr lang="es-ES" sz="1800">
                <a:solidFill>
                  <a:srgbClr val="222222"/>
                </a:solidFill>
                <a:highlight>
                  <a:srgbClr val="FFFFFF"/>
                </a:highlight>
              </a:rPr>
              <a:t>, el agente de decisión está en un estado</a:t>
            </a:r>
            <a:r>
              <a:rPr i="1" lang="es-ES" sz="1800">
                <a:solidFill>
                  <a:srgbClr val="222222"/>
                </a:solidFill>
                <a:highlight>
                  <a:srgbClr val="FFFFFF"/>
                </a:highlight>
              </a:rPr>
              <a:t> </a:t>
            </a:r>
            <a:r>
              <a:rPr b="1" i="1" lang="es-ES" sz="1800">
                <a:solidFill>
                  <a:srgbClr val="6D9EEB"/>
                </a:solidFill>
                <a:highlight>
                  <a:srgbClr val="FFFFFF"/>
                </a:highlight>
              </a:rPr>
              <a:t>s</a:t>
            </a:r>
            <a:r>
              <a:rPr lang="es-ES" sz="1800">
                <a:solidFill>
                  <a:srgbClr val="222222"/>
                </a:solidFill>
                <a:highlight>
                  <a:srgbClr val="FFFFFF"/>
                </a:highlight>
              </a:rPr>
              <a:t>, y éste podrá escoger cualquier acción </a:t>
            </a:r>
            <a:r>
              <a:rPr b="1" i="1" lang="es-ES" sz="1800">
                <a:solidFill>
                  <a:srgbClr val="BF9000"/>
                </a:solidFill>
                <a:highlight>
                  <a:srgbClr val="FFFFFF"/>
                </a:highlight>
              </a:rPr>
              <a:t>a</a:t>
            </a:r>
            <a:r>
              <a:rPr b="1" lang="es-ES" sz="1800">
                <a:solidFill>
                  <a:srgbClr val="222222"/>
                </a:solidFill>
                <a:highlight>
                  <a:srgbClr val="FFFFFF"/>
                </a:highlight>
              </a:rPr>
              <a:t> </a:t>
            </a:r>
            <a:r>
              <a:rPr lang="es-ES" sz="1800">
                <a:solidFill>
                  <a:srgbClr val="222222"/>
                </a:solidFill>
                <a:highlight>
                  <a:srgbClr val="FFFFFF"/>
                </a:highlight>
              </a:rPr>
              <a:t>disponible desde dicho estado.</a:t>
            </a:r>
            <a:br>
              <a:rPr lang="es-ES" sz="1800">
                <a:solidFill>
                  <a:srgbClr val="222222"/>
                </a:solidFill>
                <a:highlight>
                  <a:srgbClr val="FFFFFF"/>
                </a:highlight>
              </a:rPr>
            </a:br>
            <a:endParaRPr sz="1800">
              <a:solidFill>
                <a:srgbClr val="222222"/>
              </a:solidFill>
              <a:highlight>
                <a:srgbClr val="FFFFFF"/>
              </a:highlight>
            </a:endParaRPr>
          </a:p>
          <a:p>
            <a:pPr indent="-342900" lvl="0" marL="457200" rtl="0" algn="just">
              <a:spcBef>
                <a:spcPts val="0"/>
              </a:spcBef>
              <a:spcAft>
                <a:spcPts val="0"/>
              </a:spcAft>
              <a:buClr>
                <a:srgbClr val="4B4B4B"/>
              </a:buClr>
              <a:buSzPts val="1800"/>
              <a:buChar char="●"/>
            </a:pPr>
            <a:r>
              <a:rPr lang="es-ES" sz="1800">
                <a:solidFill>
                  <a:srgbClr val="222222"/>
                </a:solidFill>
                <a:highlight>
                  <a:srgbClr val="FFFFFF"/>
                </a:highlight>
              </a:rPr>
              <a:t>El proceso responde en el próximo paso de tiempo moviendo al agente de decisión aleatoriamente a un nuevo estado </a:t>
            </a:r>
            <a:r>
              <a:rPr i="1" lang="es-ES" sz="1800">
                <a:solidFill>
                  <a:srgbClr val="222222"/>
                </a:solidFill>
                <a:highlight>
                  <a:srgbClr val="FFFFFF"/>
                </a:highlight>
              </a:rPr>
              <a:t> </a:t>
            </a:r>
            <a:r>
              <a:rPr b="1" i="1" lang="es-ES" sz="1800">
                <a:solidFill>
                  <a:srgbClr val="1155CC"/>
                </a:solidFill>
                <a:highlight>
                  <a:srgbClr val="FFFFFF"/>
                </a:highlight>
              </a:rPr>
              <a:t>s’</a:t>
            </a:r>
            <a:r>
              <a:rPr lang="es-ES" sz="1800">
                <a:solidFill>
                  <a:srgbClr val="222222"/>
                </a:solidFill>
                <a:highlight>
                  <a:srgbClr val="FFFFFF"/>
                </a:highlight>
              </a:rPr>
              <a:t>, y dándole una recompensa </a:t>
            </a:r>
            <a:r>
              <a:rPr b="1" i="1" lang="es-ES" sz="1800">
                <a:solidFill>
                  <a:srgbClr val="222222"/>
                </a:solidFill>
                <a:highlight>
                  <a:srgbClr val="FFFFFF"/>
                </a:highlight>
              </a:rPr>
              <a:t>R</a:t>
            </a:r>
            <a:r>
              <a:rPr b="1" i="1" lang="es-ES" sz="1800">
                <a:solidFill>
                  <a:srgbClr val="BF9000"/>
                </a:solidFill>
                <a:highlight>
                  <a:srgbClr val="FFFFFF"/>
                </a:highlight>
              </a:rPr>
              <a:t>a</a:t>
            </a:r>
            <a:r>
              <a:rPr b="1" i="1" lang="es-ES" sz="1800">
                <a:solidFill>
                  <a:srgbClr val="222222"/>
                </a:solidFill>
                <a:highlight>
                  <a:srgbClr val="FFFFFF"/>
                </a:highlight>
              </a:rPr>
              <a:t>(</a:t>
            </a:r>
            <a:r>
              <a:rPr b="1" i="1" lang="es-ES" sz="1800">
                <a:solidFill>
                  <a:srgbClr val="6D9EEB"/>
                </a:solidFill>
                <a:highlight>
                  <a:srgbClr val="FFFFFF"/>
                </a:highlight>
              </a:rPr>
              <a:t>s</a:t>
            </a:r>
            <a:r>
              <a:rPr b="1" i="1" lang="es-ES" sz="1800">
                <a:solidFill>
                  <a:srgbClr val="222222"/>
                </a:solidFill>
                <a:highlight>
                  <a:srgbClr val="FFFFFF"/>
                </a:highlight>
              </a:rPr>
              <a:t>,</a:t>
            </a:r>
            <a:r>
              <a:rPr b="1" i="1" lang="es-ES" sz="1800">
                <a:solidFill>
                  <a:srgbClr val="1155CC"/>
                </a:solidFill>
                <a:highlight>
                  <a:srgbClr val="FFFFFF"/>
                </a:highlight>
              </a:rPr>
              <a:t>s’</a:t>
            </a:r>
            <a:r>
              <a:rPr b="1" i="1" lang="es-ES" sz="1800">
                <a:solidFill>
                  <a:srgbClr val="222222"/>
                </a:solidFill>
                <a:highlight>
                  <a:srgbClr val="FFFFFF"/>
                </a:highlight>
              </a:rPr>
              <a:t>)</a:t>
            </a:r>
            <a:r>
              <a:rPr lang="es-ES" sz="1800">
                <a:solidFill>
                  <a:srgbClr val="222222"/>
                </a:solidFill>
                <a:highlight>
                  <a:srgbClr val="FFFFFF"/>
                </a:highlight>
              </a:rPr>
              <a:t>.</a:t>
            </a:r>
            <a:br>
              <a:rPr lang="es-ES" sz="1800">
                <a:solidFill>
                  <a:srgbClr val="222222"/>
                </a:solidFill>
                <a:highlight>
                  <a:srgbClr val="FFFFFF"/>
                </a:highlight>
              </a:rPr>
            </a:br>
            <a:endParaRPr sz="1800">
              <a:solidFill>
                <a:srgbClr val="222222"/>
              </a:solidFill>
              <a:highlight>
                <a:srgbClr val="FFFFFF"/>
              </a:highlight>
            </a:endParaRPr>
          </a:p>
          <a:p>
            <a:pPr indent="-342900" lvl="0" marL="457200" rtl="0" algn="just">
              <a:spcBef>
                <a:spcPts val="0"/>
              </a:spcBef>
              <a:spcAft>
                <a:spcPts val="0"/>
              </a:spcAft>
              <a:buClr>
                <a:srgbClr val="4B4B4B"/>
              </a:buClr>
              <a:buSzPts val="1800"/>
              <a:buChar char="●"/>
            </a:pPr>
            <a:r>
              <a:rPr lang="es-ES" sz="1800">
                <a:solidFill>
                  <a:srgbClr val="222222"/>
                </a:solidFill>
                <a:highlight>
                  <a:srgbClr val="FFFFFF"/>
                </a:highlight>
              </a:rPr>
              <a:t>Se define</a:t>
            </a:r>
            <a:r>
              <a:rPr b="1" i="1" lang="es-ES" sz="1800">
                <a:solidFill>
                  <a:srgbClr val="222222"/>
                </a:solidFill>
                <a:highlight>
                  <a:srgbClr val="FFFFFF"/>
                </a:highlight>
              </a:rPr>
              <a:t> P</a:t>
            </a:r>
            <a:r>
              <a:rPr b="1" i="1" lang="es-ES" sz="1800">
                <a:solidFill>
                  <a:srgbClr val="BF9000"/>
                </a:solidFill>
                <a:highlight>
                  <a:srgbClr val="FFFFFF"/>
                </a:highlight>
              </a:rPr>
              <a:t>a</a:t>
            </a:r>
            <a:r>
              <a:rPr b="1" i="1" lang="es-ES" sz="1800">
                <a:solidFill>
                  <a:srgbClr val="222222"/>
                </a:solidFill>
                <a:highlight>
                  <a:srgbClr val="FFFFFF"/>
                </a:highlight>
              </a:rPr>
              <a:t>(</a:t>
            </a:r>
            <a:r>
              <a:rPr b="1" i="1" lang="es-ES" sz="1800">
                <a:solidFill>
                  <a:srgbClr val="6D9EEB"/>
                </a:solidFill>
                <a:highlight>
                  <a:srgbClr val="FFFFFF"/>
                </a:highlight>
              </a:rPr>
              <a:t>s</a:t>
            </a:r>
            <a:r>
              <a:rPr b="1" i="1" lang="es-ES" sz="1800">
                <a:solidFill>
                  <a:srgbClr val="222222"/>
                </a:solidFill>
                <a:highlight>
                  <a:srgbClr val="FFFFFF"/>
                </a:highlight>
              </a:rPr>
              <a:t>,</a:t>
            </a:r>
            <a:r>
              <a:rPr b="1" i="1" lang="es-ES" sz="1800">
                <a:solidFill>
                  <a:srgbClr val="1155CC"/>
                </a:solidFill>
                <a:highlight>
                  <a:srgbClr val="FFFFFF"/>
                </a:highlight>
              </a:rPr>
              <a:t>s’</a:t>
            </a:r>
            <a:r>
              <a:rPr b="1" i="1" lang="es-ES" sz="1800">
                <a:solidFill>
                  <a:srgbClr val="222222"/>
                </a:solidFill>
                <a:highlight>
                  <a:srgbClr val="FFFFFF"/>
                </a:highlight>
              </a:rPr>
              <a:t>) </a:t>
            </a:r>
            <a:r>
              <a:rPr lang="es-ES" sz="1800">
                <a:solidFill>
                  <a:srgbClr val="222222"/>
                </a:solidFill>
                <a:highlight>
                  <a:srgbClr val="FFFFFF"/>
                </a:highlight>
              </a:rPr>
              <a:t>como la probabilidad de</a:t>
            </a:r>
            <a:r>
              <a:rPr i="1" lang="es-ES" sz="1800">
                <a:solidFill>
                  <a:srgbClr val="222222"/>
                </a:solidFill>
                <a:highlight>
                  <a:srgbClr val="FFFFFF"/>
                </a:highlight>
              </a:rPr>
              <a:t> </a:t>
            </a:r>
            <a:r>
              <a:rPr lang="es-ES" sz="1800">
                <a:solidFill>
                  <a:srgbClr val="222222"/>
                </a:solidFill>
                <a:highlight>
                  <a:srgbClr val="FFFFFF"/>
                </a:highlight>
              </a:rPr>
              <a:t>que la decisión</a:t>
            </a:r>
            <a:r>
              <a:rPr b="1" i="1" lang="es-ES" sz="1800">
                <a:solidFill>
                  <a:srgbClr val="222222"/>
                </a:solidFill>
                <a:highlight>
                  <a:srgbClr val="FFFFFF"/>
                </a:highlight>
              </a:rPr>
              <a:t> </a:t>
            </a:r>
            <a:r>
              <a:rPr b="1" i="1" lang="es-ES" sz="1800">
                <a:solidFill>
                  <a:srgbClr val="BF9000"/>
                </a:solidFill>
                <a:highlight>
                  <a:srgbClr val="FFFFFF"/>
                </a:highlight>
              </a:rPr>
              <a:t>a</a:t>
            </a:r>
            <a:r>
              <a:rPr b="1" i="1" lang="es-ES" sz="1800">
                <a:solidFill>
                  <a:srgbClr val="222222"/>
                </a:solidFill>
                <a:highlight>
                  <a:srgbClr val="FFFFFF"/>
                </a:highlight>
              </a:rPr>
              <a:t> </a:t>
            </a:r>
            <a:r>
              <a:rPr lang="es-ES" sz="1800">
                <a:solidFill>
                  <a:srgbClr val="222222"/>
                </a:solidFill>
                <a:highlight>
                  <a:srgbClr val="FFFFFF"/>
                </a:highlight>
              </a:rPr>
              <a:t>desde el estado</a:t>
            </a:r>
            <a:r>
              <a:rPr b="1" i="1" lang="es-ES" sz="1800">
                <a:solidFill>
                  <a:srgbClr val="222222"/>
                </a:solidFill>
                <a:highlight>
                  <a:srgbClr val="FFFFFF"/>
                </a:highlight>
              </a:rPr>
              <a:t> </a:t>
            </a:r>
            <a:r>
              <a:rPr b="1" i="1" lang="es-ES" sz="1800">
                <a:solidFill>
                  <a:srgbClr val="6D9EEB"/>
                </a:solidFill>
                <a:highlight>
                  <a:srgbClr val="FFFFFF"/>
                </a:highlight>
              </a:rPr>
              <a:t>s</a:t>
            </a:r>
            <a:r>
              <a:rPr b="1" i="1" lang="es-ES" sz="1800">
                <a:solidFill>
                  <a:srgbClr val="222222"/>
                </a:solidFill>
                <a:highlight>
                  <a:srgbClr val="FFFFFF"/>
                </a:highlight>
              </a:rPr>
              <a:t> </a:t>
            </a:r>
            <a:r>
              <a:rPr lang="es-ES" sz="1800">
                <a:solidFill>
                  <a:srgbClr val="222222"/>
                </a:solidFill>
                <a:highlight>
                  <a:srgbClr val="FFFFFF"/>
                </a:highlight>
              </a:rPr>
              <a:t>lleve al agente de decisión</a:t>
            </a:r>
            <a:r>
              <a:rPr b="1" i="1" lang="es-ES" sz="1800">
                <a:solidFill>
                  <a:srgbClr val="222222"/>
                </a:solidFill>
                <a:highlight>
                  <a:srgbClr val="FFFFFF"/>
                </a:highlight>
              </a:rPr>
              <a:t> </a:t>
            </a:r>
            <a:r>
              <a:rPr lang="es-ES" sz="1800">
                <a:solidFill>
                  <a:srgbClr val="222222"/>
                </a:solidFill>
                <a:highlight>
                  <a:srgbClr val="FFFFFF"/>
                </a:highlight>
              </a:rPr>
              <a:t>a</a:t>
            </a:r>
            <a:r>
              <a:rPr b="1" i="1" lang="es-ES" sz="1800">
                <a:solidFill>
                  <a:srgbClr val="222222"/>
                </a:solidFill>
                <a:highlight>
                  <a:srgbClr val="FFFFFF"/>
                </a:highlight>
              </a:rPr>
              <a:t> </a:t>
            </a:r>
            <a:r>
              <a:rPr b="1" i="1" lang="es-ES" sz="1800">
                <a:solidFill>
                  <a:srgbClr val="1155CC"/>
                </a:solidFill>
                <a:highlight>
                  <a:srgbClr val="FFFFFF"/>
                </a:highlight>
              </a:rPr>
              <a:t>s’</a:t>
            </a:r>
            <a:r>
              <a:rPr b="1" i="1" lang="es-ES" sz="1800">
                <a:solidFill>
                  <a:srgbClr val="222222"/>
                </a:solidFill>
                <a:highlight>
                  <a:srgbClr val="FFFFFF"/>
                </a:highlight>
              </a:rPr>
              <a:t> </a:t>
            </a:r>
            <a:r>
              <a:rPr lang="es-ES" sz="1800">
                <a:solidFill>
                  <a:srgbClr val="222222"/>
                </a:solidFill>
                <a:highlight>
                  <a:srgbClr val="FFFFFF"/>
                </a:highlight>
              </a:rPr>
              <a:t>en el próximo paso de tiempo.</a:t>
            </a:r>
            <a:br>
              <a:rPr lang="es-ES" sz="1800">
                <a:solidFill>
                  <a:srgbClr val="0B5394"/>
                </a:solidFill>
              </a:rPr>
            </a:br>
            <a:endParaRPr sz="1800">
              <a:highlight>
                <a:srgbClr val="FFFFFF"/>
              </a:highlight>
            </a:endParaRPr>
          </a:p>
          <a:p>
            <a:pPr indent="0" lvl="0" marL="0" rtl="0" algn="just">
              <a:spcBef>
                <a:spcPts val="0"/>
              </a:spcBef>
              <a:spcAft>
                <a:spcPts val="0"/>
              </a:spcAft>
              <a:buNone/>
            </a:pPr>
            <a:r>
              <a:t/>
            </a:r>
            <a:endParaRPr sz="1800">
              <a:solidFill>
                <a:srgbClr val="4B4B4B"/>
              </a:solidFill>
            </a:endParaRPr>
          </a:p>
          <a:p>
            <a:pPr indent="0" lvl="0" marL="0" rtl="0" algn="just">
              <a:spcBef>
                <a:spcPts val="0"/>
              </a:spcBef>
              <a:spcAft>
                <a:spcPts val="0"/>
              </a:spcAft>
              <a:buNone/>
            </a:pPr>
            <a:r>
              <a:t/>
            </a:r>
            <a:endParaRPr sz="1800">
              <a:solidFill>
                <a:srgbClr val="4B4B4B"/>
              </a:solidFill>
            </a:endParaRPr>
          </a:p>
          <a:p>
            <a:pPr indent="0" lvl="0" marL="0" rtl="0" algn="just">
              <a:spcBef>
                <a:spcPts val="0"/>
              </a:spcBef>
              <a:spcAft>
                <a:spcPts val="0"/>
              </a:spcAft>
              <a:buNone/>
            </a:pPr>
            <a:r>
              <a:t/>
            </a:r>
            <a:endParaRPr sz="1800">
              <a:solidFill>
                <a:srgbClr val="4B4B4B"/>
              </a:solidFill>
            </a:endParaRPr>
          </a:p>
        </p:txBody>
      </p:sp>
      <p:grpSp>
        <p:nvGrpSpPr>
          <p:cNvPr id="81" name="Google Shape;81;p13"/>
          <p:cNvGrpSpPr/>
          <p:nvPr/>
        </p:nvGrpSpPr>
        <p:grpSpPr>
          <a:xfrm>
            <a:off x="4786114" y="1323685"/>
            <a:ext cx="4629305" cy="4005376"/>
            <a:chOff x="4772025" y="1039100"/>
            <a:chExt cx="4643700" cy="3893250"/>
          </a:xfrm>
        </p:grpSpPr>
        <p:pic>
          <p:nvPicPr>
            <p:cNvPr id="82" name="Google Shape;82;p13"/>
            <p:cNvPicPr preferRelativeResize="0"/>
            <p:nvPr/>
          </p:nvPicPr>
          <p:blipFill>
            <a:blip r:embed="rId3">
              <a:alphaModFix/>
            </a:blip>
            <a:stretch>
              <a:fillRect/>
            </a:stretch>
          </p:blipFill>
          <p:spPr>
            <a:xfrm>
              <a:off x="4772025" y="1039100"/>
              <a:ext cx="4643700" cy="3714950"/>
            </a:xfrm>
            <a:prstGeom prst="rect">
              <a:avLst/>
            </a:prstGeom>
            <a:noFill/>
            <a:ln>
              <a:noFill/>
            </a:ln>
          </p:spPr>
        </p:pic>
        <p:sp>
          <p:nvSpPr>
            <p:cNvPr id="83" name="Google Shape;83;p13"/>
            <p:cNvSpPr txBox="1"/>
            <p:nvPr/>
          </p:nvSpPr>
          <p:spPr>
            <a:xfrm>
              <a:off x="5457825" y="4300550"/>
              <a:ext cx="3329100" cy="6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ES" sz="1100">
                  <a:solidFill>
                    <a:schemeClr val="dk1"/>
                  </a:solidFill>
                </a:rPr>
                <a:t>Tomado de </a:t>
              </a:r>
              <a:r>
                <a:rPr lang="es-ES" sz="1100" u="sng">
                  <a:solidFill>
                    <a:schemeClr val="hlink"/>
                  </a:solidFill>
                  <a:hlinkClick r:id="rId4"/>
                </a:rPr>
                <a:t>https://en.wikipedia.org</a:t>
              </a:r>
              <a:endParaRPr sz="1100">
                <a:solidFill>
                  <a:schemeClr val="dk1"/>
                </a:solidFill>
              </a:endParaRPr>
            </a:p>
            <a:p>
              <a:pPr indent="0" lvl="0" marL="0" rtl="0" algn="l">
                <a:spcBef>
                  <a:spcPts val="0"/>
                </a:spcBef>
                <a:spcAft>
                  <a:spcPts val="0"/>
                </a:spcAft>
                <a:buNone/>
              </a:pPr>
              <a:r>
                <a:t/>
              </a:r>
              <a:endParaRPr/>
            </a:p>
          </p:txBody>
        </p:sp>
      </p:grpSp>
      <p:sp>
        <p:nvSpPr>
          <p:cNvPr id="84" name="Google Shape;84;p13"/>
          <p:cNvSpPr txBox="1"/>
          <p:nvPr/>
        </p:nvSpPr>
        <p:spPr>
          <a:xfrm>
            <a:off x="8786700" y="0"/>
            <a:ext cx="3573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t>3</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4"/>
          <p:cNvSpPr txBox="1"/>
          <p:nvPr/>
        </p:nvSpPr>
        <p:spPr>
          <a:xfrm>
            <a:off x="375400" y="952250"/>
            <a:ext cx="7718700" cy="631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s-ES" sz="2400"/>
              <a:t>De </a:t>
            </a:r>
            <a:r>
              <a:rPr b="1" lang="es-ES" sz="2400"/>
              <a:t>MDP a Reinforcement Learning</a:t>
            </a:r>
            <a:endParaRPr b="1" sz="2400"/>
          </a:p>
          <a:p>
            <a:pPr indent="0" lvl="0" marL="457200" rtl="0" algn="just">
              <a:spcBef>
                <a:spcPts val="0"/>
              </a:spcBef>
              <a:spcAft>
                <a:spcPts val="0"/>
              </a:spcAft>
              <a:buNone/>
            </a:pPr>
            <a:r>
              <a:t/>
            </a:r>
            <a:endParaRPr b="1" sz="2400"/>
          </a:p>
          <a:p>
            <a:pPr indent="0" lvl="0" marL="457200" rtl="0" algn="just">
              <a:spcBef>
                <a:spcPts val="0"/>
              </a:spcBef>
              <a:spcAft>
                <a:spcPts val="0"/>
              </a:spcAft>
              <a:buNone/>
            </a:pPr>
            <a:r>
              <a:t/>
            </a:r>
            <a:endParaRPr b="1" sz="2400"/>
          </a:p>
        </p:txBody>
      </p:sp>
      <p:sp>
        <p:nvSpPr>
          <p:cNvPr id="91" name="Google Shape;91;p14"/>
          <p:cNvSpPr txBox="1"/>
          <p:nvPr>
            <p:ph idx="1" type="subTitle"/>
          </p:nvPr>
        </p:nvSpPr>
        <p:spPr>
          <a:xfrm>
            <a:off x="0" y="2127000"/>
            <a:ext cx="5510700" cy="3908100"/>
          </a:xfrm>
          <a:prstGeom prst="rect">
            <a:avLst/>
          </a:prstGeom>
          <a:noFill/>
          <a:ln>
            <a:noFill/>
          </a:ln>
        </p:spPr>
        <p:txBody>
          <a:bodyPr anchorCtr="0" anchor="ctr" bIns="91425" lIns="91425" spcFirstLastPara="1" rIns="91425" wrap="square" tIns="91425">
            <a:noAutofit/>
          </a:bodyPr>
          <a:lstStyle/>
          <a:p>
            <a:pPr indent="-342900" lvl="0" marL="457200" rtl="0" algn="just">
              <a:spcBef>
                <a:spcPts val="0"/>
              </a:spcBef>
              <a:spcAft>
                <a:spcPts val="0"/>
              </a:spcAft>
              <a:buClr>
                <a:srgbClr val="4B4B4B"/>
              </a:buClr>
              <a:buSzPts val="1800"/>
              <a:buChar char="●"/>
            </a:pPr>
            <a:r>
              <a:rPr lang="es-ES" sz="1800">
                <a:solidFill>
                  <a:srgbClr val="222222"/>
                </a:solidFill>
                <a:highlight>
                  <a:srgbClr val="FFFFFF"/>
                </a:highlight>
              </a:rPr>
              <a:t>La solución a un </a:t>
            </a:r>
            <a:r>
              <a:rPr b="1" lang="es-ES" sz="1800">
                <a:solidFill>
                  <a:srgbClr val="CC0000"/>
                </a:solidFill>
                <a:highlight>
                  <a:srgbClr val="FFFFFF"/>
                </a:highlight>
              </a:rPr>
              <a:t>proceso de decisión de Markov </a:t>
            </a:r>
            <a:r>
              <a:rPr lang="es-ES" sz="1800">
                <a:highlight>
                  <a:srgbClr val="FFFFFF"/>
                </a:highlight>
              </a:rPr>
              <a:t>se trata de hallar una política </a:t>
            </a:r>
            <a:r>
              <a:rPr b="1" i="1" lang="es-ES" sz="1800">
                <a:solidFill>
                  <a:srgbClr val="303030"/>
                </a:solidFill>
                <a:highlight>
                  <a:srgbClr val="FFFFFF"/>
                </a:highlight>
              </a:rPr>
              <a:t>π(</a:t>
            </a:r>
            <a:r>
              <a:rPr b="1" i="1" lang="es-ES" sz="1800">
                <a:solidFill>
                  <a:srgbClr val="6D9EEB"/>
                </a:solidFill>
                <a:highlight>
                  <a:srgbClr val="FFFFFF"/>
                </a:highlight>
              </a:rPr>
              <a:t>s</a:t>
            </a:r>
            <a:r>
              <a:rPr b="1" i="1" lang="es-ES" sz="1800">
                <a:solidFill>
                  <a:srgbClr val="303030"/>
                </a:solidFill>
                <a:highlight>
                  <a:srgbClr val="FFFFFF"/>
                </a:highlight>
              </a:rPr>
              <a:t>)</a:t>
            </a:r>
            <a:r>
              <a:rPr b="1" lang="es-ES" sz="1200">
                <a:solidFill>
                  <a:srgbClr val="303030"/>
                </a:solidFill>
                <a:highlight>
                  <a:srgbClr val="FFFFFF"/>
                </a:highlight>
                <a:latin typeface="Roboto"/>
                <a:ea typeface="Roboto"/>
                <a:cs typeface="Roboto"/>
                <a:sym typeface="Roboto"/>
              </a:rPr>
              <a:t> </a:t>
            </a:r>
            <a:r>
              <a:rPr lang="es-ES" sz="1800">
                <a:highlight>
                  <a:srgbClr val="FFFFFF"/>
                </a:highlight>
              </a:rPr>
              <a:t>para elegir las acciones </a:t>
            </a:r>
            <a:r>
              <a:rPr b="1" i="1" lang="es-ES" sz="1800">
                <a:solidFill>
                  <a:srgbClr val="BF9000"/>
                </a:solidFill>
                <a:highlight>
                  <a:srgbClr val="FFFFFF"/>
                </a:highlight>
              </a:rPr>
              <a:t>a </a:t>
            </a:r>
            <a:r>
              <a:rPr lang="es-ES" sz="1800">
                <a:highlight>
                  <a:srgbClr val="FFFFFF"/>
                </a:highlight>
              </a:rPr>
              <a:t>que maximicen la recompensa obtenida en el proceso.</a:t>
            </a:r>
            <a:br>
              <a:rPr lang="es-ES" sz="1800">
                <a:solidFill>
                  <a:srgbClr val="222222"/>
                </a:solidFill>
                <a:highlight>
                  <a:srgbClr val="FFFFFF"/>
                </a:highlight>
              </a:rPr>
            </a:br>
            <a:endParaRPr sz="1800">
              <a:solidFill>
                <a:srgbClr val="222222"/>
              </a:solidFill>
              <a:highlight>
                <a:srgbClr val="FFFFFF"/>
              </a:highlight>
            </a:endParaRPr>
          </a:p>
          <a:p>
            <a:pPr indent="-342900" lvl="0" marL="457200" rtl="0" algn="just">
              <a:spcBef>
                <a:spcPts val="0"/>
              </a:spcBef>
              <a:spcAft>
                <a:spcPts val="0"/>
              </a:spcAft>
              <a:buClr>
                <a:srgbClr val="4B4B4B"/>
              </a:buClr>
              <a:buSzPts val="1800"/>
              <a:buChar char="●"/>
            </a:pPr>
            <a:r>
              <a:rPr lang="es-ES" sz="1800">
                <a:solidFill>
                  <a:srgbClr val="222222"/>
                </a:solidFill>
                <a:highlight>
                  <a:srgbClr val="FFFFFF"/>
                </a:highlight>
              </a:rPr>
              <a:t>Los algoritmos utilizados para hallar esta solución se basan </a:t>
            </a:r>
            <a:r>
              <a:rPr lang="es-ES" sz="1800">
                <a:solidFill>
                  <a:srgbClr val="222222"/>
                </a:solidFill>
                <a:highlight>
                  <a:srgbClr val="FFFFFF"/>
                </a:highlight>
              </a:rPr>
              <a:t>comúnmente</a:t>
            </a:r>
            <a:r>
              <a:rPr lang="es-ES" sz="1800">
                <a:solidFill>
                  <a:srgbClr val="222222"/>
                </a:solidFill>
                <a:highlight>
                  <a:srgbClr val="FFFFFF"/>
                </a:highlight>
              </a:rPr>
              <a:t> en la </a:t>
            </a:r>
            <a:r>
              <a:rPr b="1" i="1" lang="es-ES" sz="1800">
                <a:solidFill>
                  <a:srgbClr val="A64D79"/>
                </a:solidFill>
                <a:highlight>
                  <a:srgbClr val="FFFFFF"/>
                </a:highlight>
              </a:rPr>
              <a:t>programación dinámica, </a:t>
            </a:r>
            <a:r>
              <a:rPr lang="es-ES" sz="1800">
                <a:highlight>
                  <a:srgbClr val="FFFFFF"/>
                </a:highlight>
              </a:rPr>
              <a:t>pero para usar esa aproximación se requiere conocer </a:t>
            </a:r>
            <a:r>
              <a:rPr b="1" i="1" lang="es-ES" sz="1800">
                <a:solidFill>
                  <a:srgbClr val="222222"/>
                </a:solidFill>
                <a:highlight>
                  <a:srgbClr val="FFFFFF"/>
                </a:highlight>
              </a:rPr>
              <a:t>R</a:t>
            </a:r>
            <a:r>
              <a:rPr b="1" i="1" lang="es-ES" sz="1800">
                <a:solidFill>
                  <a:srgbClr val="BF9000"/>
                </a:solidFill>
                <a:highlight>
                  <a:srgbClr val="FFFFFF"/>
                </a:highlight>
              </a:rPr>
              <a:t>a</a:t>
            </a:r>
            <a:r>
              <a:rPr b="1" i="1" lang="es-ES" sz="1800">
                <a:solidFill>
                  <a:srgbClr val="222222"/>
                </a:solidFill>
                <a:highlight>
                  <a:srgbClr val="FFFFFF"/>
                </a:highlight>
              </a:rPr>
              <a:t>(</a:t>
            </a:r>
            <a:r>
              <a:rPr b="1" i="1" lang="es-ES" sz="1800">
                <a:solidFill>
                  <a:srgbClr val="6D9EEB"/>
                </a:solidFill>
                <a:highlight>
                  <a:srgbClr val="FFFFFF"/>
                </a:highlight>
              </a:rPr>
              <a:t>s</a:t>
            </a:r>
            <a:r>
              <a:rPr b="1" i="1" lang="es-ES" sz="1800">
                <a:solidFill>
                  <a:srgbClr val="222222"/>
                </a:solidFill>
                <a:highlight>
                  <a:srgbClr val="FFFFFF"/>
                </a:highlight>
              </a:rPr>
              <a:t>,</a:t>
            </a:r>
            <a:r>
              <a:rPr b="1" i="1" lang="es-ES" sz="1800">
                <a:solidFill>
                  <a:srgbClr val="1155CC"/>
                </a:solidFill>
                <a:highlight>
                  <a:srgbClr val="FFFFFF"/>
                </a:highlight>
              </a:rPr>
              <a:t>s’</a:t>
            </a:r>
            <a:r>
              <a:rPr b="1" i="1" lang="es-ES" sz="1800">
                <a:solidFill>
                  <a:srgbClr val="222222"/>
                </a:solidFill>
                <a:highlight>
                  <a:srgbClr val="FFFFFF"/>
                </a:highlight>
              </a:rPr>
              <a:t>) y P</a:t>
            </a:r>
            <a:r>
              <a:rPr b="1" i="1" lang="es-ES" sz="1800">
                <a:solidFill>
                  <a:srgbClr val="BF9000"/>
                </a:solidFill>
                <a:highlight>
                  <a:srgbClr val="FFFFFF"/>
                </a:highlight>
              </a:rPr>
              <a:t>a</a:t>
            </a:r>
            <a:r>
              <a:rPr b="1" i="1" lang="es-ES" sz="1800">
                <a:solidFill>
                  <a:srgbClr val="222222"/>
                </a:solidFill>
                <a:highlight>
                  <a:srgbClr val="FFFFFF"/>
                </a:highlight>
              </a:rPr>
              <a:t>(</a:t>
            </a:r>
            <a:r>
              <a:rPr b="1" i="1" lang="es-ES" sz="1800">
                <a:solidFill>
                  <a:srgbClr val="6D9EEB"/>
                </a:solidFill>
                <a:highlight>
                  <a:srgbClr val="FFFFFF"/>
                </a:highlight>
              </a:rPr>
              <a:t>s</a:t>
            </a:r>
            <a:r>
              <a:rPr b="1" i="1" lang="es-ES" sz="1800">
                <a:solidFill>
                  <a:srgbClr val="222222"/>
                </a:solidFill>
                <a:highlight>
                  <a:srgbClr val="FFFFFF"/>
                </a:highlight>
              </a:rPr>
              <a:t>,</a:t>
            </a:r>
            <a:r>
              <a:rPr b="1" i="1" lang="es-ES" sz="1800">
                <a:solidFill>
                  <a:srgbClr val="1155CC"/>
                </a:solidFill>
                <a:highlight>
                  <a:srgbClr val="FFFFFF"/>
                </a:highlight>
              </a:rPr>
              <a:t>s’</a:t>
            </a:r>
            <a:r>
              <a:rPr b="1" i="1" lang="es-ES" sz="1800">
                <a:solidFill>
                  <a:srgbClr val="222222"/>
                </a:solidFill>
                <a:highlight>
                  <a:srgbClr val="FFFFFF"/>
                </a:highlight>
              </a:rPr>
              <a:t>)</a:t>
            </a:r>
            <a:r>
              <a:rPr lang="es-ES" sz="1800">
                <a:solidFill>
                  <a:srgbClr val="222222"/>
                </a:solidFill>
                <a:highlight>
                  <a:srgbClr val="FFFFFF"/>
                </a:highlight>
              </a:rPr>
              <a:t>.</a:t>
            </a:r>
            <a:br>
              <a:rPr lang="es-ES" sz="1800">
                <a:solidFill>
                  <a:srgbClr val="222222"/>
                </a:solidFill>
                <a:highlight>
                  <a:srgbClr val="FFFFFF"/>
                </a:highlight>
              </a:rPr>
            </a:br>
            <a:endParaRPr sz="1800">
              <a:solidFill>
                <a:srgbClr val="222222"/>
              </a:solidFill>
              <a:highlight>
                <a:srgbClr val="FFFFFF"/>
              </a:highlight>
            </a:endParaRPr>
          </a:p>
          <a:p>
            <a:pPr indent="-342900" lvl="0" marL="457200" rtl="0" algn="just">
              <a:spcBef>
                <a:spcPts val="0"/>
              </a:spcBef>
              <a:spcAft>
                <a:spcPts val="0"/>
              </a:spcAft>
              <a:buClr>
                <a:srgbClr val="4B4B4B"/>
              </a:buClr>
              <a:buSzPts val="1800"/>
              <a:buChar char="●"/>
            </a:pPr>
            <a:r>
              <a:rPr lang="es-ES" sz="1800">
                <a:solidFill>
                  <a:srgbClr val="222222"/>
                </a:solidFill>
                <a:highlight>
                  <a:srgbClr val="FFFFFF"/>
                </a:highlight>
              </a:rPr>
              <a:t>Cuando </a:t>
            </a:r>
            <a:r>
              <a:rPr b="1" lang="es-ES" sz="1800">
                <a:solidFill>
                  <a:srgbClr val="222222"/>
                </a:solidFill>
                <a:highlight>
                  <a:srgbClr val="FFFFFF"/>
                </a:highlight>
              </a:rPr>
              <a:t>no </a:t>
            </a:r>
            <a:r>
              <a:rPr lang="es-ES" sz="1800">
                <a:solidFill>
                  <a:srgbClr val="222222"/>
                </a:solidFill>
                <a:highlight>
                  <a:srgbClr val="FFFFFF"/>
                </a:highlight>
              </a:rPr>
              <a:t>se conoce </a:t>
            </a:r>
            <a:r>
              <a:rPr b="1" i="1" lang="es-ES" sz="1800">
                <a:solidFill>
                  <a:srgbClr val="222222"/>
                </a:solidFill>
                <a:highlight>
                  <a:srgbClr val="FFFFFF"/>
                </a:highlight>
              </a:rPr>
              <a:t>P</a:t>
            </a:r>
            <a:r>
              <a:rPr b="1" i="1" lang="es-ES" sz="1800">
                <a:solidFill>
                  <a:srgbClr val="BF9000"/>
                </a:solidFill>
                <a:highlight>
                  <a:srgbClr val="FFFFFF"/>
                </a:highlight>
              </a:rPr>
              <a:t>a</a:t>
            </a:r>
            <a:r>
              <a:rPr b="1" i="1" lang="es-ES" sz="1800">
                <a:solidFill>
                  <a:srgbClr val="222222"/>
                </a:solidFill>
                <a:highlight>
                  <a:srgbClr val="FFFFFF"/>
                </a:highlight>
              </a:rPr>
              <a:t>(</a:t>
            </a:r>
            <a:r>
              <a:rPr b="1" i="1" lang="es-ES" sz="1800">
                <a:solidFill>
                  <a:srgbClr val="6D9EEB"/>
                </a:solidFill>
                <a:highlight>
                  <a:srgbClr val="FFFFFF"/>
                </a:highlight>
              </a:rPr>
              <a:t>s</a:t>
            </a:r>
            <a:r>
              <a:rPr b="1" i="1" lang="es-ES" sz="1800">
                <a:solidFill>
                  <a:srgbClr val="222222"/>
                </a:solidFill>
                <a:highlight>
                  <a:srgbClr val="FFFFFF"/>
                </a:highlight>
              </a:rPr>
              <a:t>,</a:t>
            </a:r>
            <a:r>
              <a:rPr b="1" i="1" lang="es-ES" sz="1800">
                <a:solidFill>
                  <a:srgbClr val="1155CC"/>
                </a:solidFill>
                <a:highlight>
                  <a:srgbClr val="FFFFFF"/>
                </a:highlight>
              </a:rPr>
              <a:t>s’</a:t>
            </a:r>
            <a:r>
              <a:rPr b="1" i="1" lang="es-ES" sz="1800">
                <a:solidFill>
                  <a:srgbClr val="222222"/>
                </a:solidFill>
                <a:highlight>
                  <a:srgbClr val="FFFFFF"/>
                </a:highlight>
              </a:rPr>
              <a:t>) o R</a:t>
            </a:r>
            <a:r>
              <a:rPr b="1" i="1" lang="es-ES" sz="1800">
                <a:solidFill>
                  <a:srgbClr val="BF9000"/>
                </a:solidFill>
                <a:highlight>
                  <a:srgbClr val="FFFFFF"/>
                </a:highlight>
              </a:rPr>
              <a:t>a</a:t>
            </a:r>
            <a:r>
              <a:rPr b="1" i="1" lang="es-ES" sz="1800">
                <a:solidFill>
                  <a:srgbClr val="222222"/>
                </a:solidFill>
                <a:highlight>
                  <a:srgbClr val="FFFFFF"/>
                </a:highlight>
              </a:rPr>
              <a:t>(</a:t>
            </a:r>
            <a:r>
              <a:rPr b="1" i="1" lang="es-ES" sz="1800">
                <a:solidFill>
                  <a:srgbClr val="6D9EEB"/>
                </a:solidFill>
                <a:highlight>
                  <a:srgbClr val="FFFFFF"/>
                </a:highlight>
              </a:rPr>
              <a:t>s</a:t>
            </a:r>
            <a:r>
              <a:rPr b="1" i="1" lang="es-ES" sz="1800">
                <a:solidFill>
                  <a:srgbClr val="222222"/>
                </a:solidFill>
                <a:highlight>
                  <a:srgbClr val="FFFFFF"/>
                </a:highlight>
              </a:rPr>
              <a:t>,</a:t>
            </a:r>
            <a:r>
              <a:rPr b="1" i="1" lang="es-ES" sz="1800">
                <a:solidFill>
                  <a:srgbClr val="1155CC"/>
                </a:solidFill>
                <a:highlight>
                  <a:srgbClr val="FFFFFF"/>
                </a:highlight>
              </a:rPr>
              <a:t>s’</a:t>
            </a:r>
            <a:r>
              <a:rPr b="1" i="1" lang="es-ES" sz="1800">
                <a:solidFill>
                  <a:srgbClr val="222222"/>
                </a:solidFill>
                <a:highlight>
                  <a:srgbClr val="FFFFFF"/>
                </a:highlight>
              </a:rPr>
              <a:t>), </a:t>
            </a:r>
            <a:r>
              <a:rPr lang="es-ES" sz="1800">
                <a:solidFill>
                  <a:srgbClr val="222222"/>
                </a:solidFill>
                <a:highlight>
                  <a:srgbClr val="FFFFFF"/>
                </a:highlight>
              </a:rPr>
              <a:t>el problema se convierte en un problema de aprendizaje por refuerzo</a:t>
            </a:r>
            <a:r>
              <a:rPr lang="es-ES" sz="1800">
                <a:solidFill>
                  <a:srgbClr val="222222"/>
                </a:solidFill>
                <a:highlight>
                  <a:srgbClr val="FFFFFF"/>
                </a:highlight>
              </a:rPr>
              <a:t>.</a:t>
            </a:r>
            <a:br>
              <a:rPr lang="es-ES" sz="1800">
                <a:solidFill>
                  <a:srgbClr val="0B5394"/>
                </a:solidFill>
              </a:rPr>
            </a:br>
            <a:endParaRPr sz="1800">
              <a:highlight>
                <a:srgbClr val="FFFFFF"/>
              </a:highlight>
            </a:endParaRPr>
          </a:p>
          <a:p>
            <a:pPr indent="0" lvl="0" marL="0" rtl="0" algn="just">
              <a:spcBef>
                <a:spcPts val="0"/>
              </a:spcBef>
              <a:spcAft>
                <a:spcPts val="0"/>
              </a:spcAft>
              <a:buNone/>
            </a:pPr>
            <a:r>
              <a:t/>
            </a:r>
            <a:endParaRPr sz="1800">
              <a:solidFill>
                <a:srgbClr val="4B4B4B"/>
              </a:solidFill>
            </a:endParaRPr>
          </a:p>
          <a:p>
            <a:pPr indent="0" lvl="0" marL="0" rtl="0" algn="just">
              <a:spcBef>
                <a:spcPts val="0"/>
              </a:spcBef>
              <a:spcAft>
                <a:spcPts val="0"/>
              </a:spcAft>
              <a:buNone/>
            </a:pPr>
            <a:r>
              <a:t/>
            </a:r>
            <a:endParaRPr sz="1800">
              <a:solidFill>
                <a:srgbClr val="4B4B4B"/>
              </a:solidFill>
            </a:endParaRPr>
          </a:p>
          <a:p>
            <a:pPr indent="0" lvl="0" marL="0" rtl="0" algn="just">
              <a:spcBef>
                <a:spcPts val="0"/>
              </a:spcBef>
              <a:spcAft>
                <a:spcPts val="0"/>
              </a:spcAft>
              <a:buNone/>
            </a:pPr>
            <a:r>
              <a:t/>
            </a:r>
            <a:endParaRPr sz="1800">
              <a:solidFill>
                <a:srgbClr val="4B4B4B"/>
              </a:solidFill>
            </a:endParaRPr>
          </a:p>
        </p:txBody>
      </p:sp>
      <p:sp>
        <p:nvSpPr>
          <p:cNvPr id="92" name="Google Shape;92;p14"/>
          <p:cNvSpPr txBox="1"/>
          <p:nvPr/>
        </p:nvSpPr>
        <p:spPr>
          <a:xfrm>
            <a:off x="8786700" y="0"/>
            <a:ext cx="3573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t>4</a:t>
            </a:r>
            <a:endParaRPr/>
          </a:p>
        </p:txBody>
      </p:sp>
      <p:grpSp>
        <p:nvGrpSpPr>
          <p:cNvPr id="93" name="Google Shape;93;p14"/>
          <p:cNvGrpSpPr/>
          <p:nvPr/>
        </p:nvGrpSpPr>
        <p:grpSpPr>
          <a:xfrm>
            <a:off x="5510800" y="1484025"/>
            <a:ext cx="3390275" cy="3802425"/>
            <a:chOff x="5510800" y="1484025"/>
            <a:chExt cx="3390275" cy="3802425"/>
          </a:xfrm>
        </p:grpSpPr>
        <p:pic>
          <p:nvPicPr>
            <p:cNvPr id="94" name="Google Shape;94;p14"/>
            <p:cNvPicPr preferRelativeResize="0"/>
            <p:nvPr/>
          </p:nvPicPr>
          <p:blipFill>
            <a:blip r:embed="rId3">
              <a:alphaModFix/>
            </a:blip>
            <a:stretch>
              <a:fillRect/>
            </a:stretch>
          </p:blipFill>
          <p:spPr>
            <a:xfrm>
              <a:off x="5510800" y="1484025"/>
              <a:ext cx="3375900" cy="3267877"/>
            </a:xfrm>
            <a:prstGeom prst="rect">
              <a:avLst/>
            </a:prstGeom>
            <a:noFill/>
            <a:ln>
              <a:noFill/>
            </a:ln>
          </p:spPr>
        </p:pic>
        <p:sp>
          <p:nvSpPr>
            <p:cNvPr id="95" name="Google Shape;95;p14"/>
            <p:cNvSpPr txBox="1"/>
            <p:nvPr/>
          </p:nvSpPr>
          <p:spPr>
            <a:xfrm>
              <a:off x="5514975" y="4743450"/>
              <a:ext cx="3386100" cy="54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ES" sz="1100">
                  <a:solidFill>
                    <a:schemeClr val="dk1"/>
                  </a:solidFill>
                </a:rPr>
                <a:t>Tomado de </a:t>
              </a:r>
              <a:r>
                <a:rPr lang="es-ES" sz="1100" u="sng">
                  <a:solidFill>
                    <a:schemeClr val="hlink"/>
                  </a:solidFill>
                  <a:hlinkClick r:id="rId4"/>
                </a:rPr>
                <a:t>https://en.wikipedia.org</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5"/>
          <p:cNvSpPr txBox="1"/>
          <p:nvPr/>
        </p:nvSpPr>
        <p:spPr>
          <a:xfrm>
            <a:off x="375400" y="952250"/>
            <a:ext cx="7718700" cy="631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s-ES" sz="2400"/>
              <a:t>Generalidades del aprendizaje por refuerzo 2.0</a:t>
            </a:r>
            <a:endParaRPr b="1" sz="2400"/>
          </a:p>
          <a:p>
            <a:pPr indent="0" lvl="0" marL="457200" rtl="0" algn="just">
              <a:spcBef>
                <a:spcPts val="0"/>
              </a:spcBef>
              <a:spcAft>
                <a:spcPts val="0"/>
              </a:spcAft>
              <a:buNone/>
            </a:pPr>
            <a:r>
              <a:t/>
            </a:r>
            <a:endParaRPr b="1" sz="2400"/>
          </a:p>
          <a:p>
            <a:pPr indent="0" lvl="0" marL="457200" rtl="0" algn="just">
              <a:spcBef>
                <a:spcPts val="0"/>
              </a:spcBef>
              <a:spcAft>
                <a:spcPts val="0"/>
              </a:spcAft>
              <a:buNone/>
            </a:pPr>
            <a:r>
              <a:t/>
            </a:r>
            <a:endParaRPr b="1" sz="2400"/>
          </a:p>
        </p:txBody>
      </p:sp>
      <p:sp>
        <p:nvSpPr>
          <p:cNvPr id="102" name="Google Shape;102;p15"/>
          <p:cNvSpPr txBox="1"/>
          <p:nvPr>
            <p:ph idx="1" type="subTitle"/>
          </p:nvPr>
        </p:nvSpPr>
        <p:spPr>
          <a:xfrm>
            <a:off x="0" y="2127000"/>
            <a:ext cx="5510700" cy="3908100"/>
          </a:xfrm>
          <a:prstGeom prst="rect">
            <a:avLst/>
          </a:prstGeom>
          <a:noFill/>
          <a:ln>
            <a:noFill/>
          </a:ln>
        </p:spPr>
        <p:txBody>
          <a:bodyPr anchorCtr="0" anchor="ctr" bIns="91425" lIns="91425" spcFirstLastPara="1" rIns="91425" wrap="square" tIns="91425">
            <a:noAutofit/>
          </a:bodyPr>
          <a:lstStyle/>
          <a:p>
            <a:pPr indent="-342900" lvl="0" marL="457200" rtl="0" algn="just">
              <a:spcBef>
                <a:spcPts val="0"/>
              </a:spcBef>
              <a:spcAft>
                <a:spcPts val="0"/>
              </a:spcAft>
              <a:buClr>
                <a:srgbClr val="4B4B4B"/>
              </a:buClr>
              <a:buSzPts val="1800"/>
              <a:buChar char="●"/>
            </a:pPr>
            <a:r>
              <a:rPr lang="es-ES" sz="1800">
                <a:solidFill>
                  <a:srgbClr val="222222"/>
                </a:solidFill>
                <a:highlight>
                  <a:srgbClr val="FFFFFF"/>
                </a:highlight>
              </a:rPr>
              <a:t>El objetivo sigue siendo maximizar la recompensa de la sucesión de acciones que tome el agente.</a:t>
            </a:r>
            <a:br>
              <a:rPr lang="es-ES" sz="1800">
                <a:solidFill>
                  <a:srgbClr val="222222"/>
                </a:solidFill>
                <a:highlight>
                  <a:srgbClr val="FFFFFF"/>
                </a:highlight>
              </a:rPr>
            </a:br>
            <a:endParaRPr sz="1800">
              <a:solidFill>
                <a:srgbClr val="222222"/>
              </a:solidFill>
              <a:highlight>
                <a:srgbClr val="FFFFFF"/>
              </a:highlight>
            </a:endParaRPr>
          </a:p>
          <a:p>
            <a:pPr indent="-342900" lvl="0" marL="457200" rtl="0" algn="just">
              <a:spcBef>
                <a:spcPts val="0"/>
              </a:spcBef>
              <a:spcAft>
                <a:spcPts val="0"/>
              </a:spcAft>
              <a:buClr>
                <a:srgbClr val="4B4B4B"/>
              </a:buClr>
              <a:buSzPts val="1800"/>
              <a:buChar char="●"/>
            </a:pPr>
            <a:r>
              <a:rPr lang="es-ES" sz="1800">
                <a:solidFill>
                  <a:srgbClr val="222222"/>
                </a:solidFill>
                <a:highlight>
                  <a:srgbClr val="FFFFFF"/>
                </a:highlight>
              </a:rPr>
              <a:t>El problema puede complicarse tanto como se quiera agregando reglas que describen lo que el agente observa, reduciendo la </a:t>
            </a:r>
            <a:r>
              <a:rPr b="1" i="1" lang="es-ES" sz="1800">
                <a:solidFill>
                  <a:srgbClr val="222222"/>
                </a:solidFill>
                <a:highlight>
                  <a:srgbClr val="FFFFFF"/>
                </a:highlight>
              </a:rPr>
              <a:t>“visibilidad” </a:t>
            </a:r>
            <a:r>
              <a:rPr lang="es-ES" sz="1800">
                <a:solidFill>
                  <a:srgbClr val="222222"/>
                </a:solidFill>
                <a:highlight>
                  <a:srgbClr val="FFFFFF"/>
                </a:highlight>
              </a:rPr>
              <a:t>del mismo</a:t>
            </a:r>
            <a:r>
              <a:rPr lang="es-ES" sz="1800">
                <a:solidFill>
                  <a:srgbClr val="222222"/>
                </a:solidFill>
                <a:highlight>
                  <a:srgbClr val="FFFFFF"/>
                </a:highlight>
              </a:rPr>
              <a:t>.</a:t>
            </a:r>
            <a:br>
              <a:rPr lang="es-ES" sz="1800">
                <a:solidFill>
                  <a:srgbClr val="222222"/>
                </a:solidFill>
                <a:highlight>
                  <a:srgbClr val="FFFFFF"/>
                </a:highlight>
              </a:rPr>
            </a:br>
            <a:endParaRPr sz="1800">
              <a:solidFill>
                <a:srgbClr val="222222"/>
              </a:solidFill>
              <a:highlight>
                <a:srgbClr val="FFFFFF"/>
              </a:highlight>
            </a:endParaRPr>
          </a:p>
          <a:p>
            <a:pPr indent="-342900" lvl="0" marL="457200" rtl="0" algn="just">
              <a:spcBef>
                <a:spcPts val="0"/>
              </a:spcBef>
              <a:spcAft>
                <a:spcPts val="0"/>
              </a:spcAft>
              <a:buClr>
                <a:srgbClr val="4B4B4B"/>
              </a:buClr>
              <a:buSzPts val="1800"/>
              <a:buChar char="●"/>
            </a:pPr>
            <a:r>
              <a:rPr lang="es-ES" sz="1800">
                <a:solidFill>
                  <a:srgbClr val="222222"/>
                </a:solidFill>
                <a:highlight>
                  <a:srgbClr val="FFFFFF"/>
                </a:highlight>
              </a:rPr>
              <a:t>Existen multitud de algoritmos para poder implementar el aprendizaje por refuerzo, en esta presentación nos centraremos en el algoritmo </a:t>
            </a:r>
            <a:r>
              <a:rPr b="1" i="1" lang="es-ES" sz="1800">
                <a:solidFill>
                  <a:srgbClr val="CC0000"/>
                </a:solidFill>
                <a:highlight>
                  <a:srgbClr val="FFFFFF"/>
                </a:highlight>
              </a:rPr>
              <a:t>Q-Learning</a:t>
            </a:r>
            <a:r>
              <a:rPr lang="es-ES" sz="1800">
                <a:solidFill>
                  <a:srgbClr val="222222"/>
                </a:solidFill>
                <a:highlight>
                  <a:srgbClr val="FFFFFF"/>
                </a:highlight>
              </a:rPr>
              <a:t>.</a:t>
            </a:r>
            <a:br>
              <a:rPr lang="es-ES" sz="1800">
                <a:solidFill>
                  <a:srgbClr val="0B5394"/>
                </a:solidFill>
              </a:rPr>
            </a:br>
            <a:endParaRPr sz="1800">
              <a:highlight>
                <a:srgbClr val="FFFFFF"/>
              </a:highlight>
            </a:endParaRPr>
          </a:p>
          <a:p>
            <a:pPr indent="0" lvl="0" marL="0" rtl="0" algn="just">
              <a:spcBef>
                <a:spcPts val="0"/>
              </a:spcBef>
              <a:spcAft>
                <a:spcPts val="0"/>
              </a:spcAft>
              <a:buNone/>
            </a:pPr>
            <a:r>
              <a:t/>
            </a:r>
            <a:endParaRPr sz="1800">
              <a:solidFill>
                <a:srgbClr val="4B4B4B"/>
              </a:solidFill>
            </a:endParaRPr>
          </a:p>
          <a:p>
            <a:pPr indent="0" lvl="0" marL="0" rtl="0" algn="just">
              <a:spcBef>
                <a:spcPts val="0"/>
              </a:spcBef>
              <a:spcAft>
                <a:spcPts val="0"/>
              </a:spcAft>
              <a:buNone/>
            </a:pPr>
            <a:r>
              <a:t/>
            </a:r>
            <a:endParaRPr sz="1800">
              <a:solidFill>
                <a:srgbClr val="4B4B4B"/>
              </a:solidFill>
            </a:endParaRPr>
          </a:p>
          <a:p>
            <a:pPr indent="0" lvl="0" marL="0" rtl="0" algn="just">
              <a:spcBef>
                <a:spcPts val="0"/>
              </a:spcBef>
              <a:spcAft>
                <a:spcPts val="0"/>
              </a:spcAft>
              <a:buNone/>
            </a:pPr>
            <a:r>
              <a:t/>
            </a:r>
            <a:endParaRPr sz="1800">
              <a:solidFill>
                <a:srgbClr val="4B4B4B"/>
              </a:solidFill>
            </a:endParaRPr>
          </a:p>
        </p:txBody>
      </p:sp>
      <p:sp>
        <p:nvSpPr>
          <p:cNvPr id="103" name="Google Shape;103;p15"/>
          <p:cNvSpPr txBox="1"/>
          <p:nvPr/>
        </p:nvSpPr>
        <p:spPr>
          <a:xfrm>
            <a:off x="8786700" y="0"/>
            <a:ext cx="3573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t>5</a:t>
            </a:r>
            <a:endParaRPr/>
          </a:p>
        </p:txBody>
      </p:sp>
      <p:grpSp>
        <p:nvGrpSpPr>
          <p:cNvPr id="104" name="Google Shape;104;p15"/>
          <p:cNvGrpSpPr/>
          <p:nvPr/>
        </p:nvGrpSpPr>
        <p:grpSpPr>
          <a:xfrm>
            <a:off x="5577200" y="2127000"/>
            <a:ext cx="3480899" cy="2764175"/>
            <a:chOff x="5582125" y="1836475"/>
            <a:chExt cx="3480899" cy="2764175"/>
          </a:xfrm>
        </p:grpSpPr>
        <p:pic>
          <p:nvPicPr>
            <p:cNvPr id="105" name="Google Shape;105;p15"/>
            <p:cNvPicPr preferRelativeResize="0"/>
            <p:nvPr/>
          </p:nvPicPr>
          <p:blipFill>
            <a:blip r:embed="rId3">
              <a:alphaModFix/>
            </a:blip>
            <a:stretch>
              <a:fillRect/>
            </a:stretch>
          </p:blipFill>
          <p:spPr>
            <a:xfrm>
              <a:off x="5582125" y="1836475"/>
              <a:ext cx="3480899" cy="2319684"/>
            </a:xfrm>
            <a:prstGeom prst="rect">
              <a:avLst/>
            </a:prstGeom>
            <a:noFill/>
            <a:ln>
              <a:noFill/>
            </a:ln>
          </p:spPr>
        </p:pic>
        <p:sp>
          <p:nvSpPr>
            <p:cNvPr id="106" name="Google Shape;106;p15"/>
            <p:cNvSpPr txBox="1"/>
            <p:nvPr/>
          </p:nvSpPr>
          <p:spPr>
            <a:xfrm>
              <a:off x="5586425" y="4171950"/>
              <a:ext cx="3457500" cy="4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ES" sz="1100">
                  <a:solidFill>
                    <a:schemeClr val="dk1"/>
                  </a:solidFill>
                </a:rPr>
                <a:t>Tomado de </a:t>
              </a:r>
              <a:r>
                <a:rPr lang="es-ES" sz="1100" u="sng">
                  <a:solidFill>
                    <a:schemeClr val="hlink"/>
                  </a:solidFill>
                  <a:hlinkClick r:id="rId4"/>
                </a:rPr>
                <a:t>https://geomarketing.com</a:t>
              </a:r>
              <a:endParaRPr/>
            </a:p>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6"/>
          <p:cNvSpPr txBox="1"/>
          <p:nvPr>
            <p:ph type="title"/>
          </p:nvPr>
        </p:nvSpPr>
        <p:spPr>
          <a:xfrm>
            <a:off x="374675" y="1026250"/>
            <a:ext cx="8503200" cy="83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ES"/>
              <a:t>Maximización de la recompensa</a:t>
            </a:r>
            <a:endParaRPr/>
          </a:p>
        </p:txBody>
      </p:sp>
      <p:sp>
        <p:nvSpPr>
          <p:cNvPr id="113" name="Google Shape;113;p16"/>
          <p:cNvSpPr txBox="1"/>
          <p:nvPr>
            <p:ph idx="1" type="body"/>
          </p:nvPr>
        </p:nvSpPr>
        <p:spPr>
          <a:xfrm>
            <a:off x="374675" y="1954775"/>
            <a:ext cx="8503200" cy="176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ES"/>
              <a:t>El objetivo del agente en el MDP es maximizar la </a:t>
            </a:r>
            <a:r>
              <a:rPr b="1" lang="es-ES"/>
              <a:t>recompensa acumulada. </a:t>
            </a:r>
            <a:endParaRPr b="1"/>
          </a:p>
          <a:p>
            <a:pPr indent="0" lvl="0" marL="0" rtl="0" algn="just">
              <a:spcBef>
                <a:spcPts val="0"/>
              </a:spcBef>
              <a:spcAft>
                <a:spcPts val="0"/>
              </a:spcAft>
              <a:buNone/>
            </a:pPr>
            <a:r>
              <a:rPr lang="es-ES"/>
              <a:t>Ya que las posibles recompensas al movernos por los distintos estados </a:t>
            </a:r>
            <a:r>
              <a:rPr b="1" lang="es-ES"/>
              <a:t>están determinadas probabilísticamente,</a:t>
            </a:r>
            <a:r>
              <a:rPr lang="es-ES"/>
              <a:t> </a:t>
            </a:r>
            <a:r>
              <a:rPr lang="es-ES">
                <a:solidFill>
                  <a:schemeClr val="dk1"/>
                </a:solidFill>
              </a:rPr>
              <a:t> estamos maximizando el valor esperado de las recompensas desde un paso de tiempo t, le llamaremos </a:t>
            </a:r>
            <a:r>
              <a:rPr b="1" lang="es-ES">
                <a:solidFill>
                  <a:schemeClr val="dk1"/>
                </a:solidFill>
              </a:rPr>
              <a:t>retorno esperado (expected return)</a:t>
            </a:r>
            <a:r>
              <a:rPr lang="es-ES">
                <a:solidFill>
                  <a:schemeClr val="dk1"/>
                </a:solidFill>
              </a:rPr>
              <a:t>:</a:t>
            </a:r>
            <a:endParaRPr/>
          </a:p>
        </p:txBody>
      </p:sp>
      <p:pic>
        <p:nvPicPr>
          <p:cNvPr id="114" name="Google Shape;114;p16"/>
          <p:cNvPicPr preferRelativeResize="0"/>
          <p:nvPr/>
        </p:nvPicPr>
        <p:blipFill>
          <a:blip r:embed="rId3">
            <a:alphaModFix/>
          </a:blip>
          <a:stretch>
            <a:fillRect/>
          </a:stretch>
        </p:blipFill>
        <p:spPr>
          <a:xfrm>
            <a:off x="1547813" y="3829175"/>
            <a:ext cx="6048375" cy="857250"/>
          </a:xfrm>
          <a:prstGeom prst="rect">
            <a:avLst/>
          </a:prstGeom>
          <a:noFill/>
          <a:ln>
            <a:noFill/>
          </a:ln>
        </p:spPr>
      </p:pic>
      <p:sp>
        <p:nvSpPr>
          <p:cNvPr id="115" name="Google Shape;115;p16"/>
          <p:cNvSpPr txBox="1"/>
          <p:nvPr>
            <p:ph idx="1" type="body"/>
          </p:nvPr>
        </p:nvSpPr>
        <p:spPr>
          <a:xfrm>
            <a:off x="374675" y="4686425"/>
            <a:ext cx="8503200" cy="857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ES"/>
              <a:t>Sin embargo, como está definido </a:t>
            </a:r>
            <a:r>
              <a:rPr lang="es-ES"/>
              <a:t>aquí</a:t>
            </a:r>
            <a:r>
              <a:rPr lang="es-ES"/>
              <a:t> este retorno presenta un problema.</a:t>
            </a:r>
            <a:endParaRPr/>
          </a:p>
        </p:txBody>
      </p:sp>
    </p:spTree>
  </p:cSld>
  <p:clrMapOvr>
    <a:masterClrMapping/>
  </p:clrMapOvr>
</p:sld>
</file>

<file path=ppt/theme/theme1.xml><?xml version="1.0" encoding="utf-8"?>
<a:theme xmlns:a="http://schemas.openxmlformats.org/drawingml/2006/main" xmlns:r="http://schemas.openxmlformats.org/officeDocument/2006/relationships" name="Información de dispositiva">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ortada presentación Sed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